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13"/>
  </p:notesMasterIdLst>
  <p:sldIdLst>
    <p:sldId id="263" r:id="rId4"/>
    <p:sldId id="265" r:id="rId5"/>
    <p:sldId id="274" r:id="rId6"/>
    <p:sldId id="267" r:id="rId7"/>
    <p:sldId id="286" r:id="rId8"/>
    <p:sldId id="287" r:id="rId9"/>
    <p:sldId id="269" r:id="rId10"/>
    <p:sldId id="288" r:id="rId11"/>
    <p:sldId id="289" r:id="rId12"/>
    <p:sldId id="275" r:id="rId14"/>
    <p:sldId id="291" r:id="rId15"/>
    <p:sldId id="292" r:id="rId16"/>
    <p:sldId id="28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tiange02" initials="xt" lastIdx="1" clrIdx="0"/>
  <p:cmAuthor id="2" name="clark"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D9F8"/>
    <a:srgbClr val="0070AC"/>
    <a:srgbClr val="00B1E7"/>
    <a:srgbClr val="068F78"/>
    <a:srgbClr val="797C7D"/>
    <a:srgbClr val="111215"/>
    <a:srgbClr val="2BC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91" autoAdjust="0"/>
    <p:restoredTop sz="94660"/>
  </p:normalViewPr>
  <p:slideViewPr>
    <p:cSldViewPr snapToGrid="0" showGuides="1">
      <p:cViewPr varScale="1">
        <p:scale>
          <a:sx n="105" d="100"/>
          <a:sy n="105" d="100"/>
        </p:scale>
        <p:origin x="978" y="114"/>
      </p:cViewPr>
      <p:guideLst>
        <p:guide orient="horz" pos="561"/>
        <p:guide pos="692"/>
        <p:guide pos="5313"/>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F5A393-6657-4FB0-8D30-8F14CB11E4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F39BA-D89F-414B-A34F-7B5DB393A8A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背景图片编号：</a:t>
            </a:r>
            <a:r>
              <a:rPr lang="en-US" altLang="zh-CN"/>
              <a:t>34363399</a:t>
            </a:r>
            <a:endParaRPr lang="zh-CN" altLang="en-US"/>
          </a:p>
        </p:txBody>
      </p:sp>
      <p:sp>
        <p:nvSpPr>
          <p:cNvPr id="4" name="灯片编号占位符 3"/>
          <p:cNvSpPr>
            <a:spLocks noGrp="1"/>
          </p:cNvSpPr>
          <p:nvPr>
            <p:ph type="sldNum" sz="quarter" idx="5"/>
          </p:nvPr>
        </p:nvSpPr>
        <p:spPr/>
        <p:txBody>
          <a:bodyPr/>
          <a:lstStyle/>
          <a:p>
            <a:fld id="{95ECC528-5A79-45A9-9B0B-72FDE696A73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背景图片编号：</a:t>
            </a:r>
            <a:r>
              <a:rPr lang="en-US" altLang="zh-CN"/>
              <a:t>34363399</a:t>
            </a:r>
            <a:endParaRPr lang="zh-CN" altLang="en-US"/>
          </a:p>
        </p:txBody>
      </p:sp>
      <p:sp>
        <p:nvSpPr>
          <p:cNvPr id="4" name="灯片编号占位符 3"/>
          <p:cNvSpPr>
            <a:spLocks noGrp="1"/>
          </p:cNvSpPr>
          <p:nvPr>
            <p:ph type="sldNum" sz="quarter" idx="5"/>
          </p:nvPr>
        </p:nvSpPr>
        <p:spPr/>
        <p:txBody>
          <a:bodyPr/>
          <a:lstStyle/>
          <a:p>
            <a:fld id="{95ECC528-5A79-45A9-9B0B-72FDE696A73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背景图片编号：</a:t>
            </a:r>
            <a:r>
              <a:rPr lang="en-US" altLang="zh-CN"/>
              <a:t>34363399</a:t>
            </a:r>
            <a:endParaRPr lang="zh-CN" altLang="en-US"/>
          </a:p>
        </p:txBody>
      </p:sp>
      <p:sp>
        <p:nvSpPr>
          <p:cNvPr id="4" name="灯片编号占位符 3"/>
          <p:cNvSpPr>
            <a:spLocks noGrp="1"/>
          </p:cNvSpPr>
          <p:nvPr>
            <p:ph type="sldNum" sz="quarter" idx="5"/>
          </p:nvPr>
        </p:nvSpPr>
        <p:spPr/>
        <p:txBody>
          <a:bodyPr/>
          <a:lstStyle/>
          <a:p>
            <a:fld id="{95ECC528-5A79-45A9-9B0B-72FDE696A7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D5A1815-A454-4BF5-9AB0-29B42DAFBE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7BB52A-F9B9-4514-96E4-629058FD6D4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5A1815-A454-4BF5-9AB0-29B42DAFBEB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BB52A-F9B9-4514-96E4-629058FD6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1.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6" Type="http://schemas.openxmlformats.org/officeDocument/2006/relationships/slideLayout" Target="../slideLayouts/slideLayout1.xml"/><Relationship Id="rId25" Type="http://schemas.openxmlformats.org/officeDocument/2006/relationships/tags" Target="../tags/tag40.xml"/><Relationship Id="rId24" Type="http://schemas.openxmlformats.org/officeDocument/2006/relationships/tags" Target="../tags/tag39.xml"/><Relationship Id="rId23" Type="http://schemas.openxmlformats.org/officeDocument/2006/relationships/tags" Target="../tags/tag38.xml"/><Relationship Id="rId22" Type="http://schemas.openxmlformats.org/officeDocument/2006/relationships/tags" Target="../tags/tag37.xml"/><Relationship Id="rId21" Type="http://schemas.openxmlformats.org/officeDocument/2006/relationships/tags" Target="../tags/tag36.xml"/><Relationship Id="rId20" Type="http://schemas.openxmlformats.org/officeDocument/2006/relationships/tags" Target="../tags/tag35.xml"/><Relationship Id="rId2" Type="http://schemas.openxmlformats.org/officeDocument/2006/relationships/tags" Target="../tags/tag17.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蓝色的天空和建筑&#10;&#10;描述已自动生成"/>
          <p:cNvPicPr>
            <a:picLocks noChangeAspect="1"/>
          </p:cNvPicPr>
          <p:nvPr/>
        </p:nvPicPr>
        <p:blipFill rotWithShape="1">
          <a:blip r:embed="rId1"/>
          <a:srcRect/>
          <a:stretch>
            <a:fillRect/>
          </a:stretch>
        </p:blipFill>
        <p:spPr>
          <a:xfrm>
            <a:off x="0" y="0"/>
            <a:ext cx="12192000" cy="6858000"/>
          </a:xfrm>
          <a:prstGeom prst="rect">
            <a:avLst/>
          </a:prstGeom>
        </p:spPr>
      </p:pic>
      <p:sp>
        <p:nvSpPr>
          <p:cNvPr id="10" name="矩形 9"/>
          <p:cNvSpPr/>
          <p:nvPr/>
        </p:nvSpPr>
        <p:spPr>
          <a:xfrm>
            <a:off x="0" y="0"/>
            <a:ext cx="12192000" cy="6858000"/>
          </a:xfrm>
          <a:prstGeom prst="rect">
            <a:avLst/>
          </a:prstGeom>
          <a:gradFill flip="none" rotWithShape="1">
            <a:gsLst>
              <a:gs pos="43622">
                <a:srgbClr val="F7FDFF">
                  <a:alpha val="63000"/>
                </a:srgbClr>
              </a:gs>
              <a:gs pos="17000">
                <a:schemeClr val="accent1">
                  <a:lumMod val="5000"/>
                  <a:lumOff val="95000"/>
                  <a:alpha val="0"/>
                </a:schemeClr>
              </a:gs>
              <a:gs pos="95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flipH="1">
            <a:off x="0" y="0"/>
            <a:ext cx="7055772" cy="6858000"/>
          </a:xfrm>
          <a:custGeom>
            <a:avLst/>
            <a:gdLst>
              <a:gd name="connsiteX0" fmla="*/ 7055772 w 7055772"/>
              <a:gd name="connsiteY0" fmla="*/ 0 h 6858000"/>
              <a:gd name="connsiteX1" fmla="*/ 739570 w 7055772"/>
              <a:gd name="connsiteY1" fmla="*/ 0 h 6858000"/>
              <a:gd name="connsiteX2" fmla="*/ 571029 w 7055772"/>
              <a:gd name="connsiteY2" fmla="*/ 324241 h 6858000"/>
              <a:gd name="connsiteX3" fmla="*/ 0 w 7055772"/>
              <a:gd name="connsiteY3" fmla="*/ 2907534 h 6858000"/>
              <a:gd name="connsiteX4" fmla="*/ 1203499 w 7055772"/>
              <a:gd name="connsiteY4" fmla="*/ 6550440 h 6858000"/>
              <a:gd name="connsiteX5" fmla="*/ 1448928 w 7055772"/>
              <a:gd name="connsiteY5" fmla="*/ 6858000 h 6858000"/>
              <a:gd name="connsiteX6" fmla="*/ 7055772 w 70557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5772" h="6858000">
                <a:moveTo>
                  <a:pt x="7055772" y="0"/>
                </a:moveTo>
                <a:lnTo>
                  <a:pt x="739570" y="0"/>
                </a:lnTo>
                <a:lnTo>
                  <a:pt x="571029" y="324241"/>
                </a:lnTo>
                <a:cubicBezTo>
                  <a:pt x="204639" y="1108952"/>
                  <a:pt x="0" y="1984345"/>
                  <a:pt x="0" y="2907534"/>
                </a:cubicBezTo>
                <a:cubicBezTo>
                  <a:pt x="0" y="4272536"/>
                  <a:pt x="447376" y="5533047"/>
                  <a:pt x="1203499" y="6550440"/>
                </a:cubicBezTo>
                <a:lnTo>
                  <a:pt x="1448928" y="6858000"/>
                </a:lnTo>
                <a:lnTo>
                  <a:pt x="7055772" y="6858000"/>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38"/>
          <p:cNvPicPr>
            <a:picLocks noChangeAspect="1"/>
          </p:cNvPicPr>
          <p:nvPr/>
        </p:nvPicPr>
        <p:blipFill>
          <a:blip r:embed="rId2"/>
          <a:stretch>
            <a:fillRect/>
          </a:stretch>
        </p:blipFill>
        <p:spPr>
          <a:xfrm>
            <a:off x="197613" y="-346527"/>
            <a:ext cx="6858000" cy="6858000"/>
          </a:xfrm>
          <a:prstGeom prst="rect">
            <a:avLst/>
          </a:prstGeom>
        </p:spPr>
      </p:pic>
      <p:pic>
        <p:nvPicPr>
          <p:cNvPr id="26" name="Picture 2+" descr="蓝色的天空和建筑&#10;&#10;描述已自动生成"/>
          <p:cNvPicPr>
            <a:picLocks noChangeAspect="1"/>
          </p:cNvPicPr>
          <p:nvPr/>
        </p:nvPicPr>
        <p:blipFill rotWithShape="1">
          <a:blip r:embed="rId3"/>
          <a:srcRect/>
          <a:stretch>
            <a:fillRect/>
          </a:stretch>
        </p:blipFill>
        <p:spPr>
          <a:xfrm>
            <a:off x="3998938" y="1016000"/>
            <a:ext cx="8193061" cy="5841999"/>
          </a:xfrm>
          <a:prstGeom prst="rect">
            <a:avLst/>
          </a:prstGeom>
        </p:spPr>
      </p:pic>
      <p:sp>
        <p:nvSpPr>
          <p:cNvPr id="5" name="文本框 4"/>
          <p:cNvSpPr txBox="1"/>
          <p:nvPr>
            <p:custDataLst>
              <p:tags r:id="rId4"/>
            </p:custDataLst>
          </p:nvPr>
        </p:nvSpPr>
        <p:spPr>
          <a:xfrm>
            <a:off x="614680" y="2131060"/>
            <a:ext cx="5427980" cy="1661795"/>
          </a:xfrm>
          <a:prstGeom prst="rect">
            <a:avLst/>
          </a:prstGeom>
          <a:noFill/>
          <a:effectLst/>
        </p:spPr>
        <p:txBody>
          <a:bodyPr wrap="none" lIns="0" tIns="0" rIns="0" bIns="0" rtlCol="0">
            <a:spAutoFit/>
          </a:bodyPr>
          <a:lstStyle/>
          <a:p>
            <a:pPr algn="l"/>
            <a:r>
              <a:rPr lang="zh-CN" altLang="en-US" sz="5400" b="1" dirty="0">
                <a:solidFill>
                  <a:srgbClr val="00B1E7"/>
                </a:solidFill>
                <a:latin typeface="微软雅黑" panose="020B0503020204020204" pitchFamily="34" charset="-122"/>
                <a:ea typeface="微软雅黑" panose="020B0503020204020204" pitchFamily="34" charset="-122"/>
                <a:sym typeface="微软雅黑" panose="020B0503020204020204" pitchFamily="34" charset="-122"/>
              </a:rPr>
              <a:t>如何使用</a:t>
            </a:r>
            <a:r>
              <a:rPr lang="en-US" altLang="zh-CN" sz="5400" b="1" dirty="0">
                <a:solidFill>
                  <a:srgbClr val="00B1E7"/>
                </a:solidFill>
                <a:latin typeface="微软雅黑" panose="020B0503020204020204" pitchFamily="34" charset="-122"/>
                <a:ea typeface="微软雅黑" panose="020B0503020204020204" pitchFamily="34" charset="-122"/>
                <a:sym typeface="微软雅黑" panose="020B0503020204020204" pitchFamily="34" charset="-122"/>
              </a:rPr>
              <a:t>Vue</a:t>
            </a:r>
            <a:r>
              <a:rPr lang="zh-CN" altLang="en-US" sz="5400" b="1" dirty="0">
                <a:solidFill>
                  <a:srgbClr val="00B1E7"/>
                </a:solidFill>
                <a:latin typeface="微软雅黑" panose="020B0503020204020204" pitchFamily="34" charset="-122"/>
                <a:ea typeface="微软雅黑" panose="020B0503020204020204" pitchFamily="34" charset="-122"/>
                <a:sym typeface="微软雅黑" panose="020B0503020204020204" pitchFamily="34" charset="-122"/>
              </a:rPr>
              <a:t>框架</a:t>
            </a:r>
            <a:endParaRPr lang="zh-CN" altLang="en-US" sz="5400" b="1" dirty="0">
              <a:solidFill>
                <a:srgbClr val="00B1E7"/>
              </a:solidFill>
              <a:latin typeface="微软雅黑" panose="020B0503020204020204" pitchFamily="34" charset="-122"/>
              <a:ea typeface="微软雅黑" panose="020B0503020204020204" pitchFamily="34" charset="-122"/>
              <a:sym typeface="微软雅黑" panose="020B0503020204020204" pitchFamily="34" charset="-122"/>
            </a:endParaRPr>
          </a:p>
          <a:p>
            <a:pPr algn="l"/>
            <a:endParaRPr lang="zh-CN" altLang="en-US" sz="5400" b="1" dirty="0">
              <a:solidFill>
                <a:srgbClr val="00B1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文本框 30"/>
          <p:cNvSpPr txBox="1"/>
          <p:nvPr/>
        </p:nvSpPr>
        <p:spPr>
          <a:xfrm>
            <a:off x="601827" y="4090292"/>
            <a:ext cx="1897380" cy="423545"/>
          </a:xfrm>
          <a:prstGeom prst="rect">
            <a:avLst/>
          </a:prstGeom>
          <a:noFill/>
        </p:spPr>
        <p:txBody>
          <a:bodyPr wrap="none" rtlCol="0">
            <a:spAutoFit/>
          </a:bodyPr>
          <a:lstStyle/>
          <a:p>
            <a:pPr>
              <a:lnSpc>
                <a:spcPct val="120000"/>
              </a:lnSpc>
              <a:spcAft>
                <a:spcPts val="1000"/>
              </a:spcAft>
            </a:pPr>
            <a:r>
              <a:rPr lang="zh-CN" altLang="en-US">
                <a:solidFill>
                  <a:schemeClr val="accent3"/>
                </a:solidFill>
              </a:rPr>
              <a:t>汇报人：</a:t>
            </a:r>
            <a:r>
              <a:rPr lang="en-US" altLang="zh-CN">
                <a:solidFill>
                  <a:schemeClr val="accent3"/>
                </a:solidFill>
              </a:rPr>
              <a:t>clarkhu</a:t>
            </a:r>
            <a:endParaRPr lang="en-US" altLang="zh-CN" b="1" dirty="0">
              <a:solidFill>
                <a:schemeClr val="accent3"/>
              </a:solidFill>
              <a:latin typeface="+mj-ea"/>
              <a:ea typeface="+mj-ea"/>
            </a:endParaRPr>
          </a:p>
        </p:txBody>
      </p:sp>
      <p:grpSp>
        <p:nvGrpSpPr>
          <p:cNvPr id="41" name="组合 40"/>
          <p:cNvGrpSpPr/>
          <p:nvPr/>
        </p:nvGrpSpPr>
        <p:grpSpPr>
          <a:xfrm>
            <a:off x="649313" y="6396881"/>
            <a:ext cx="268287" cy="114300"/>
            <a:chOff x="-990600" y="-406400"/>
            <a:chExt cx="268287" cy="114300"/>
          </a:xfrm>
        </p:grpSpPr>
        <p:cxnSp>
          <p:nvCxnSpPr>
            <p:cNvPr id="42" name="直接连接符 41"/>
            <p:cNvCxnSpPr/>
            <p:nvPr/>
          </p:nvCxnSpPr>
          <p:spPr>
            <a:xfrm>
              <a:off x="-990600" y="-406400"/>
              <a:ext cx="268287" cy="0"/>
            </a:xfrm>
            <a:prstGeom prst="line">
              <a:avLst/>
            </a:prstGeom>
            <a:ln w="2222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990600" y="-349250"/>
              <a:ext cx="268287" cy="0"/>
            </a:xfrm>
            <a:prstGeom prst="line">
              <a:avLst/>
            </a:prstGeom>
            <a:ln w="2222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990600" y="-292100"/>
              <a:ext cx="268287" cy="0"/>
            </a:xfrm>
            <a:prstGeom prst="line">
              <a:avLst/>
            </a:prstGeom>
            <a:ln w="2222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p:cNvSpPr/>
          <p:nvPr/>
        </p:nvSpPr>
        <p:spPr>
          <a:xfrm>
            <a:off x="1" y="0"/>
            <a:ext cx="9303659" cy="6858000"/>
          </a:xfrm>
          <a:custGeom>
            <a:avLst/>
            <a:gdLst>
              <a:gd name="connsiteX0" fmla="*/ 0 w 9303659"/>
              <a:gd name="connsiteY0" fmla="*/ 5112890 h 6858000"/>
              <a:gd name="connsiteX1" fmla="*/ 69072 w 9303659"/>
              <a:gd name="connsiteY1" fmla="*/ 5256273 h 6858000"/>
              <a:gd name="connsiteX2" fmla="*/ 1612615 w 9303659"/>
              <a:gd name="connsiteY2" fmla="*/ 6799817 h 6858000"/>
              <a:gd name="connsiteX3" fmla="*/ 1726217 w 9303659"/>
              <a:gd name="connsiteY3" fmla="*/ 6858000 h 6858000"/>
              <a:gd name="connsiteX4" fmla="*/ 0 w 9303659"/>
              <a:gd name="connsiteY4" fmla="*/ 6858000 h 6858000"/>
              <a:gd name="connsiteX5" fmla="*/ 5153559 w 9303659"/>
              <a:gd name="connsiteY5" fmla="*/ 0 h 6858000"/>
              <a:gd name="connsiteX6" fmla="*/ 8195189 w 9303659"/>
              <a:gd name="connsiteY6" fmla="*/ 0 h 6858000"/>
              <a:gd name="connsiteX7" fmla="*/ 8302219 w 9303659"/>
              <a:gd name="connsiteY7" fmla="*/ 150510 h 6858000"/>
              <a:gd name="connsiteX8" fmla="*/ 9303659 w 9303659"/>
              <a:gd name="connsiteY8" fmla="*/ 3429000 h 6858000"/>
              <a:gd name="connsiteX9" fmla="*/ 8302219 w 9303659"/>
              <a:gd name="connsiteY9" fmla="*/ 6707490 h 6858000"/>
              <a:gd name="connsiteX10" fmla="*/ 8195189 w 9303659"/>
              <a:gd name="connsiteY10" fmla="*/ 6858000 h 6858000"/>
              <a:gd name="connsiteX11" fmla="*/ 5153559 w 9303659"/>
              <a:gd name="connsiteY11" fmla="*/ 6858000 h 6858000"/>
              <a:gd name="connsiteX12" fmla="*/ 5267162 w 9303659"/>
              <a:gd name="connsiteY12" fmla="*/ 6799817 h 6858000"/>
              <a:gd name="connsiteX13" fmla="*/ 7273387 w 9303659"/>
              <a:gd name="connsiteY13" fmla="*/ 3429000 h 6858000"/>
              <a:gd name="connsiteX14" fmla="*/ 5267162 w 9303659"/>
              <a:gd name="connsiteY14" fmla="*/ 58184 h 6858000"/>
              <a:gd name="connsiteX15" fmla="*/ 0 w 9303659"/>
              <a:gd name="connsiteY15" fmla="*/ 0 h 6858000"/>
              <a:gd name="connsiteX16" fmla="*/ 1726217 w 9303659"/>
              <a:gd name="connsiteY16" fmla="*/ 0 h 6858000"/>
              <a:gd name="connsiteX17" fmla="*/ 1612615 w 9303659"/>
              <a:gd name="connsiteY17" fmla="*/ 58184 h 6858000"/>
              <a:gd name="connsiteX18" fmla="*/ 69072 w 9303659"/>
              <a:gd name="connsiteY18" fmla="*/ 1601727 h 6858000"/>
              <a:gd name="connsiteX19" fmla="*/ 0 w 9303659"/>
              <a:gd name="connsiteY19" fmla="*/ 17451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3659" h="6858000">
                <a:moveTo>
                  <a:pt x="0" y="5112890"/>
                </a:moveTo>
                <a:lnTo>
                  <a:pt x="69072" y="5256273"/>
                </a:lnTo>
                <a:cubicBezTo>
                  <a:pt x="423160" y="5908091"/>
                  <a:pt x="960798" y="6445728"/>
                  <a:pt x="1612615" y="6799817"/>
                </a:cubicBezTo>
                <a:lnTo>
                  <a:pt x="1726217" y="6858000"/>
                </a:lnTo>
                <a:lnTo>
                  <a:pt x="0" y="6858000"/>
                </a:lnTo>
                <a:close/>
                <a:moveTo>
                  <a:pt x="5153559" y="0"/>
                </a:moveTo>
                <a:lnTo>
                  <a:pt x="8195189" y="0"/>
                </a:lnTo>
                <a:lnTo>
                  <a:pt x="8302219" y="150510"/>
                </a:lnTo>
                <a:cubicBezTo>
                  <a:pt x="8934476" y="1086374"/>
                  <a:pt x="9303659" y="2214574"/>
                  <a:pt x="9303659" y="3429000"/>
                </a:cubicBezTo>
                <a:cubicBezTo>
                  <a:pt x="9303659" y="4643427"/>
                  <a:pt x="8934476" y="5771626"/>
                  <a:pt x="8302219" y="6707490"/>
                </a:cubicBezTo>
                <a:lnTo>
                  <a:pt x="8195189" y="6858000"/>
                </a:lnTo>
                <a:lnTo>
                  <a:pt x="5153559" y="6858000"/>
                </a:lnTo>
                <a:lnTo>
                  <a:pt x="5267162" y="6799817"/>
                </a:lnTo>
                <a:cubicBezTo>
                  <a:pt x="6462160" y="6150655"/>
                  <a:pt x="7273387" y="4884564"/>
                  <a:pt x="7273387" y="3429000"/>
                </a:cubicBezTo>
                <a:cubicBezTo>
                  <a:pt x="7273387" y="1973437"/>
                  <a:pt x="6462160" y="707346"/>
                  <a:pt x="5267162" y="58184"/>
                </a:cubicBezTo>
                <a:close/>
                <a:moveTo>
                  <a:pt x="0" y="0"/>
                </a:moveTo>
                <a:lnTo>
                  <a:pt x="1726217" y="0"/>
                </a:lnTo>
                <a:lnTo>
                  <a:pt x="1612615" y="58184"/>
                </a:lnTo>
                <a:cubicBezTo>
                  <a:pt x="960798" y="412272"/>
                  <a:pt x="423160" y="949910"/>
                  <a:pt x="69072" y="1601727"/>
                </a:cubicBezTo>
                <a:lnTo>
                  <a:pt x="0" y="1745111"/>
                </a:lnTo>
                <a:close/>
              </a:path>
            </a:pathLst>
          </a:custGeom>
          <a:solidFill>
            <a:srgbClr val="94D9F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阿里巴巴普惠体 R" panose="00020600040101010101" charset="-122"/>
              <a:ea typeface="阿里巴巴普惠体 R" panose="00020600040101010101" charset="-122"/>
              <a:cs typeface="+mn-cs"/>
            </a:endParaRPr>
          </a:p>
        </p:txBody>
      </p:sp>
      <p:sp>
        <p:nvSpPr>
          <p:cNvPr id="7" name="任意多边形: 形状 6"/>
          <p:cNvSpPr/>
          <p:nvPr/>
        </p:nvSpPr>
        <p:spPr>
          <a:xfrm>
            <a:off x="8195190" y="0"/>
            <a:ext cx="3996810" cy="6858000"/>
          </a:xfrm>
          <a:custGeom>
            <a:avLst/>
            <a:gdLst>
              <a:gd name="connsiteX0" fmla="*/ 1099 w 3996810"/>
              <a:gd name="connsiteY0" fmla="*/ 0 h 6858000"/>
              <a:gd name="connsiteX1" fmla="*/ 3996810 w 3996810"/>
              <a:gd name="connsiteY1" fmla="*/ 0 h 6858000"/>
              <a:gd name="connsiteX2" fmla="*/ 3996810 w 3996810"/>
              <a:gd name="connsiteY2" fmla="*/ 6858000 h 6858000"/>
              <a:gd name="connsiteX3" fmla="*/ 0 w 3996810"/>
              <a:gd name="connsiteY3" fmla="*/ 6858000 h 6858000"/>
              <a:gd name="connsiteX4" fmla="*/ 107030 w 3996810"/>
              <a:gd name="connsiteY4" fmla="*/ 6707491 h 6858000"/>
              <a:gd name="connsiteX5" fmla="*/ 1108470 w 3996810"/>
              <a:gd name="connsiteY5" fmla="*/ 3429000 h 6858000"/>
              <a:gd name="connsiteX6" fmla="*/ 155888 w 3996810"/>
              <a:gd name="connsiteY6" fmla="*/ 224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6810" h="6858000">
                <a:moveTo>
                  <a:pt x="1099" y="0"/>
                </a:moveTo>
                <a:lnTo>
                  <a:pt x="3996810" y="0"/>
                </a:lnTo>
                <a:lnTo>
                  <a:pt x="3996810" y="6858000"/>
                </a:lnTo>
                <a:lnTo>
                  <a:pt x="0" y="6858000"/>
                </a:lnTo>
                <a:lnTo>
                  <a:pt x="107030" y="6707491"/>
                </a:lnTo>
                <a:cubicBezTo>
                  <a:pt x="739287" y="5771627"/>
                  <a:pt x="1108470" y="4643427"/>
                  <a:pt x="1108470" y="3429000"/>
                </a:cubicBezTo>
                <a:cubicBezTo>
                  <a:pt x="1108470" y="2246199"/>
                  <a:pt x="758265" y="1145193"/>
                  <a:pt x="155888" y="224014"/>
                </a:cubicBezTo>
                <a:close/>
              </a:path>
            </a:pathLst>
          </a:custGeom>
          <a:blipFill>
            <a:blip r:embed="rId1"/>
            <a:srcRect/>
            <a:stretch>
              <a:fillRect l="-176843" r="-281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R" panose="00020600040101010101" charset="-122"/>
              <a:ea typeface="阿里巴巴普惠体 R" panose="00020600040101010101" charset="-122"/>
              <a:cs typeface="+mn-cs"/>
            </a:endParaRPr>
          </a:p>
        </p:txBody>
      </p:sp>
      <p:grpSp>
        <p:nvGrpSpPr>
          <p:cNvPr id="16" name="组合 15"/>
          <p:cNvGrpSpPr/>
          <p:nvPr/>
        </p:nvGrpSpPr>
        <p:grpSpPr>
          <a:xfrm>
            <a:off x="1098028" y="873125"/>
            <a:ext cx="4213225" cy="2966703"/>
            <a:chOff x="1098028" y="626383"/>
            <a:chExt cx="4213225" cy="2966703"/>
          </a:xfrm>
        </p:grpSpPr>
        <p:sp>
          <p:nvSpPr>
            <p:cNvPr id="11" name="文本框 10"/>
            <p:cNvSpPr txBox="1"/>
            <p:nvPr/>
          </p:nvSpPr>
          <p:spPr>
            <a:xfrm>
              <a:off x="1098028" y="626383"/>
              <a:ext cx="2161540" cy="212344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800" b="1" i="0" u="none" strike="noStrike" kern="1200" cap="none" spc="0" normalizeH="0" baseline="0" noProof="0" dirty="0">
                  <a:ln>
                    <a:noFill/>
                  </a:ln>
                  <a:solidFill>
                    <a:srgbClr val="E7E6E6"/>
                  </a:solidFill>
                  <a:effectLst/>
                  <a:uLnTx/>
                  <a:uFillTx/>
                  <a:latin typeface="微软雅黑" panose="020B0503020204020204" pitchFamily="34" charset="-122"/>
                  <a:ea typeface="微软雅黑" panose="020B0503020204020204" pitchFamily="34" charset="-122"/>
                  <a:cs typeface="+mn-cs"/>
                </a:rPr>
                <a:t>03</a:t>
              </a:r>
              <a:endParaRPr kumimoji="0" lang="zh-CN" altLang="en-US" sz="13800" b="1" i="0" u="none" strike="noStrike" kern="1200" cap="none" spc="0" normalizeH="0" baseline="0" noProof="0" dirty="0">
                <a:ln>
                  <a:noFill/>
                </a:ln>
                <a:solidFill>
                  <a:srgbClr val="E7E6E6"/>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1098028" y="2669796"/>
              <a:ext cx="4213225" cy="9232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000" b="1" dirty="0">
                  <a:ln/>
                  <a:solidFill>
                    <a:schemeClr val="accent1"/>
                  </a:solidFill>
                  <a:effectLst>
                    <a:outerShdw blurRad="38100" dist="25400" dir="5400000" algn="ctr" rotWithShape="0">
                      <a:srgbClr val="6E747A">
                        <a:alpha val="43000"/>
                      </a:srgbClr>
                    </a:outerShdw>
                  </a:effectLst>
                  <a:sym typeface="思源黑体 CN Regular" panose="020B0500000000000000" pitchFamily="34" charset="-122"/>
                </a:rPr>
                <a:t>Vue</a:t>
              </a:r>
              <a:r>
                <a:rPr lang="zh-CN" altLang="en-US" sz="6000" b="1" dirty="0">
                  <a:ln/>
                  <a:solidFill>
                    <a:schemeClr val="accent1"/>
                  </a:solidFill>
                  <a:effectLst>
                    <a:outerShdw blurRad="38100" dist="25400" dir="5400000" algn="ctr" rotWithShape="0">
                      <a:srgbClr val="6E747A">
                        <a:alpha val="43000"/>
                      </a:srgbClr>
                    </a:outerShdw>
                  </a:effectLst>
                  <a:sym typeface="思源黑体 CN Regular" panose="020B0500000000000000" pitchFamily="34" charset="-122"/>
                </a:rPr>
                <a:t>框架原理</a:t>
              </a:r>
              <a:endParaRPr kumimoji="0" lang="zh-CN" altLang="en-US" sz="6000" b="1" i="0" u="none" strike="noStrike" kern="1200" cap="none" spc="0" normalizeH="0" baseline="0" noProof="0" dirty="0">
                <a:ln/>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思源黑体 CN Regular" panose="020B0500000000000000" pitchFamily="3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形状 47"/>
          <p:cNvSpPr/>
          <p:nvPr/>
        </p:nvSpPr>
        <p:spPr>
          <a:xfrm>
            <a:off x="0" y="2552905"/>
            <a:ext cx="12192000" cy="4305097"/>
          </a:xfrm>
          <a:custGeom>
            <a:avLst/>
            <a:gdLst>
              <a:gd name="connsiteX0" fmla="*/ 6330950 w 12192000"/>
              <a:gd name="connsiteY0" fmla="*/ 0 h 4305097"/>
              <a:gd name="connsiteX1" fmla="*/ 12135926 w 12192000"/>
              <a:gd name="connsiteY1" fmla="*/ 2569298 h 4305097"/>
              <a:gd name="connsiteX2" fmla="*/ 12192000 w 12192000"/>
              <a:gd name="connsiteY2" fmla="*/ 2634032 h 4305097"/>
              <a:gd name="connsiteX3" fmla="*/ 12192000 w 12192000"/>
              <a:gd name="connsiteY3" fmla="*/ 4305097 h 4305097"/>
              <a:gd name="connsiteX4" fmla="*/ 10328396 w 12192000"/>
              <a:gd name="connsiteY4" fmla="*/ 4305097 h 4305097"/>
              <a:gd name="connsiteX5" fmla="*/ 10282861 w 12192000"/>
              <a:gd name="connsiteY5" fmla="*/ 4252529 h 4305097"/>
              <a:gd name="connsiteX6" fmla="*/ 6330950 w 12192000"/>
              <a:gd name="connsiteY6" fmla="*/ 2503403 h 4305097"/>
              <a:gd name="connsiteX7" fmla="*/ 2379039 w 12192000"/>
              <a:gd name="connsiteY7" fmla="*/ 4252529 h 4305097"/>
              <a:gd name="connsiteX8" fmla="*/ 2333504 w 12192000"/>
              <a:gd name="connsiteY8" fmla="*/ 4305097 h 4305097"/>
              <a:gd name="connsiteX9" fmla="*/ 0 w 12192000"/>
              <a:gd name="connsiteY9" fmla="*/ 4305097 h 4305097"/>
              <a:gd name="connsiteX10" fmla="*/ 0 w 12192000"/>
              <a:gd name="connsiteY10" fmla="*/ 3215746 h 4305097"/>
              <a:gd name="connsiteX11" fmla="*/ 46678 w 12192000"/>
              <a:gd name="connsiteY11" fmla="*/ 3150106 h 4305097"/>
              <a:gd name="connsiteX12" fmla="*/ 6330950 w 12192000"/>
              <a:gd name="connsiteY12" fmla="*/ 0 h 43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305097">
                <a:moveTo>
                  <a:pt x="6330950" y="0"/>
                </a:moveTo>
                <a:cubicBezTo>
                  <a:pt x="8631876" y="0"/>
                  <a:pt x="10701360" y="990924"/>
                  <a:pt x="12135926" y="2569298"/>
                </a:cubicBezTo>
                <a:lnTo>
                  <a:pt x="12192000" y="2634032"/>
                </a:lnTo>
                <a:lnTo>
                  <a:pt x="12192000" y="4305097"/>
                </a:lnTo>
                <a:lnTo>
                  <a:pt x="10328396" y="4305097"/>
                </a:lnTo>
                <a:lnTo>
                  <a:pt x="10282861" y="4252529"/>
                </a:lnTo>
                <a:cubicBezTo>
                  <a:pt x="9306237" y="3178004"/>
                  <a:pt x="7897375" y="2503403"/>
                  <a:pt x="6330950" y="2503403"/>
                </a:cubicBezTo>
                <a:cubicBezTo>
                  <a:pt x="4764526" y="2503403"/>
                  <a:pt x="3355663" y="3178004"/>
                  <a:pt x="2379039" y="4252529"/>
                </a:cubicBezTo>
                <a:lnTo>
                  <a:pt x="2333504" y="4305097"/>
                </a:lnTo>
                <a:lnTo>
                  <a:pt x="0" y="4305097"/>
                </a:lnTo>
                <a:lnTo>
                  <a:pt x="0" y="3215746"/>
                </a:lnTo>
                <a:lnTo>
                  <a:pt x="46678" y="3150106"/>
                </a:lnTo>
                <a:cubicBezTo>
                  <a:pt x="1476807" y="1237798"/>
                  <a:pt x="3759327" y="0"/>
                  <a:pt x="6330950" y="0"/>
                </a:cubicBez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6" name="矩形: 圆角 15"/>
          <p:cNvSpPr/>
          <p:nvPr/>
        </p:nvSpPr>
        <p:spPr>
          <a:xfrm>
            <a:off x="3639185" y="1497965"/>
            <a:ext cx="4596765" cy="10547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3192145" y="1840865"/>
            <a:ext cx="5490845" cy="368935"/>
          </a:xfrm>
          <a:prstGeom prst="rect">
            <a:avLst/>
          </a:prstGeom>
          <a:noFill/>
        </p:spPr>
        <p:txBody>
          <a:bodyPr wrap="square" lIns="0" tIns="0" rIns="0" bIns="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solidFill>
                  <a:schemeClr val="accent1"/>
                </a:solidFill>
                <a:effectLst>
                  <a:outerShdw blurRad="38100" dist="25400" dir="5400000" algn="ctr" rotWithShape="0">
                    <a:srgbClr val="6E747A">
                      <a:alpha val="43000"/>
                    </a:srgbClr>
                  </a:outerShdw>
                </a:effectLst>
                <a:uLnTx/>
                <a:uFillTx/>
                <a:latin typeface="微软雅黑 Light" panose="020B0502040204020203" pitchFamily="34" charset="-122"/>
                <a:ea typeface="微软雅黑 Light" panose="020B0502040204020203" pitchFamily="34" charset="-122"/>
                <a:cs typeface="+mn-ea"/>
                <a:sym typeface="微软雅黑 Light" panose="020B0502040204020203" pitchFamily="34" charset="-122"/>
              </a:rPr>
              <a:t>Object.defineProperty</a:t>
            </a:r>
            <a:endParaRPr kumimoji="0" lang="zh-CN" altLang="en-US" sz="2400" b="0" i="0" u="none" strike="noStrike" kern="1200" cap="none" spc="0" normalizeH="0" baseline="0" noProof="0">
              <a:ln/>
              <a:solidFill>
                <a:schemeClr val="accent1"/>
              </a:solidFill>
              <a:effectLst>
                <a:outerShdw blurRad="38100" dist="25400" dir="5400000" algn="ctr" rotWithShape="0">
                  <a:srgbClr val="6E747A">
                    <a:alpha val="43000"/>
                  </a:srgbClr>
                </a:outerShdw>
              </a:effectLst>
              <a:uLnTx/>
              <a:uFillTx/>
              <a:latin typeface="微软雅黑 Light" panose="020B0502040204020203" pitchFamily="34" charset="-122"/>
              <a:ea typeface="微软雅黑 Light" panose="020B0502040204020203" pitchFamily="34" charset="-122"/>
              <a:cs typeface="+mn-ea"/>
              <a:sym typeface="微软雅黑 Light" panose="020B0502040204020203" pitchFamily="34" charset="-122"/>
            </a:endParaRPr>
          </a:p>
        </p:txBody>
      </p:sp>
      <p:sp>
        <p:nvSpPr>
          <p:cNvPr id="18" name="矩形: 圆角 17"/>
          <p:cNvSpPr/>
          <p:nvPr/>
        </p:nvSpPr>
        <p:spPr>
          <a:xfrm>
            <a:off x="1887260" y="2552486"/>
            <a:ext cx="1146490" cy="1146490"/>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矩形: 圆角 19"/>
          <p:cNvSpPr/>
          <p:nvPr/>
        </p:nvSpPr>
        <p:spPr>
          <a:xfrm>
            <a:off x="8840806" y="2552486"/>
            <a:ext cx="1146490" cy="1146490"/>
          </a:xfrm>
          <a:prstGeom prst="roundRect">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165350" y="2843530"/>
            <a:ext cx="571500" cy="276860"/>
          </a:xfrm>
          <a:prstGeom prst="rect">
            <a:avLst/>
          </a:prstGeom>
          <a:noFill/>
        </p:spPr>
        <p:txBody>
          <a:bodyPr wrap="none" lIns="0" tIns="0" rIns="0" bIns="0" rtlCol="0">
            <a:spAutoFit/>
          </a:bodyPr>
          <a:p>
            <a:pPr algn="l"/>
            <a:r>
              <a:rPr lang="en-US" altLang="zh-CN" dirty="0" smtClean="0">
                <a:ln/>
                <a:solidFill>
                  <a:schemeClr val="bg1">
                    <a:lumMod val="95000"/>
                  </a:schemeClr>
                </a:solidFill>
                <a:effectLst>
                  <a:outerShdw blurRad="38100" dist="19050" dir="2700000" algn="tl" rotWithShape="0">
                    <a:schemeClr val="dk1">
                      <a:alpha val="40000"/>
                    </a:schemeClr>
                  </a:outerShdw>
                </a:effectLst>
              </a:rPr>
              <a:t>get()</a:t>
            </a:r>
            <a:endParaRPr lang="en-US" altLang="zh-CN" dirty="0" smtClean="0">
              <a:ln/>
              <a:solidFill>
                <a:schemeClr val="bg1">
                  <a:lumMod val="95000"/>
                </a:schemeClr>
              </a:solidFill>
              <a:effectLst>
                <a:outerShdw blurRad="38100" dist="19050" dir="2700000" algn="tl" rotWithShape="0">
                  <a:schemeClr val="dk1">
                    <a:alpha val="40000"/>
                  </a:schemeClr>
                </a:outerShdw>
              </a:effectLst>
            </a:endParaRPr>
          </a:p>
        </p:txBody>
      </p:sp>
      <p:sp>
        <p:nvSpPr>
          <p:cNvPr id="9" name="文本框 8"/>
          <p:cNvSpPr txBox="1"/>
          <p:nvPr/>
        </p:nvSpPr>
        <p:spPr>
          <a:xfrm>
            <a:off x="9095105" y="2853055"/>
            <a:ext cx="571500" cy="276860"/>
          </a:xfrm>
          <a:prstGeom prst="rect">
            <a:avLst/>
          </a:prstGeom>
          <a:noFill/>
        </p:spPr>
        <p:txBody>
          <a:bodyPr wrap="none" lIns="0" tIns="0" rIns="0" bIns="0" rtlCol="0">
            <a:spAutoFit/>
          </a:bodyPr>
          <a:p>
            <a:pPr algn="l"/>
            <a:r>
              <a:rPr lang="en-US" altLang="zh-CN" dirty="0" smtClean="0">
                <a:solidFill>
                  <a:schemeClr val="bg1">
                    <a:lumMod val="95000"/>
                  </a:schemeClr>
                </a:solidFill>
              </a:rPr>
              <a:t>set()</a:t>
            </a:r>
            <a:endParaRPr lang="en-US" altLang="zh-CN" dirty="0" smtClean="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p:cNvSpPr/>
          <p:nvPr/>
        </p:nvSpPr>
        <p:spPr>
          <a:xfrm>
            <a:off x="1" y="0"/>
            <a:ext cx="9303659" cy="6858000"/>
          </a:xfrm>
          <a:custGeom>
            <a:avLst/>
            <a:gdLst>
              <a:gd name="connsiteX0" fmla="*/ 0 w 9303659"/>
              <a:gd name="connsiteY0" fmla="*/ 5112890 h 6858000"/>
              <a:gd name="connsiteX1" fmla="*/ 69072 w 9303659"/>
              <a:gd name="connsiteY1" fmla="*/ 5256273 h 6858000"/>
              <a:gd name="connsiteX2" fmla="*/ 1612615 w 9303659"/>
              <a:gd name="connsiteY2" fmla="*/ 6799817 h 6858000"/>
              <a:gd name="connsiteX3" fmla="*/ 1726217 w 9303659"/>
              <a:gd name="connsiteY3" fmla="*/ 6858000 h 6858000"/>
              <a:gd name="connsiteX4" fmla="*/ 0 w 9303659"/>
              <a:gd name="connsiteY4" fmla="*/ 6858000 h 6858000"/>
              <a:gd name="connsiteX5" fmla="*/ 5153559 w 9303659"/>
              <a:gd name="connsiteY5" fmla="*/ 0 h 6858000"/>
              <a:gd name="connsiteX6" fmla="*/ 8195189 w 9303659"/>
              <a:gd name="connsiteY6" fmla="*/ 0 h 6858000"/>
              <a:gd name="connsiteX7" fmla="*/ 8302219 w 9303659"/>
              <a:gd name="connsiteY7" fmla="*/ 150510 h 6858000"/>
              <a:gd name="connsiteX8" fmla="*/ 9303659 w 9303659"/>
              <a:gd name="connsiteY8" fmla="*/ 3429000 h 6858000"/>
              <a:gd name="connsiteX9" fmla="*/ 8302219 w 9303659"/>
              <a:gd name="connsiteY9" fmla="*/ 6707490 h 6858000"/>
              <a:gd name="connsiteX10" fmla="*/ 8195189 w 9303659"/>
              <a:gd name="connsiteY10" fmla="*/ 6858000 h 6858000"/>
              <a:gd name="connsiteX11" fmla="*/ 5153559 w 9303659"/>
              <a:gd name="connsiteY11" fmla="*/ 6858000 h 6858000"/>
              <a:gd name="connsiteX12" fmla="*/ 5267162 w 9303659"/>
              <a:gd name="connsiteY12" fmla="*/ 6799817 h 6858000"/>
              <a:gd name="connsiteX13" fmla="*/ 7273387 w 9303659"/>
              <a:gd name="connsiteY13" fmla="*/ 3429000 h 6858000"/>
              <a:gd name="connsiteX14" fmla="*/ 5267162 w 9303659"/>
              <a:gd name="connsiteY14" fmla="*/ 58184 h 6858000"/>
              <a:gd name="connsiteX15" fmla="*/ 0 w 9303659"/>
              <a:gd name="connsiteY15" fmla="*/ 0 h 6858000"/>
              <a:gd name="connsiteX16" fmla="*/ 1726217 w 9303659"/>
              <a:gd name="connsiteY16" fmla="*/ 0 h 6858000"/>
              <a:gd name="connsiteX17" fmla="*/ 1612615 w 9303659"/>
              <a:gd name="connsiteY17" fmla="*/ 58184 h 6858000"/>
              <a:gd name="connsiteX18" fmla="*/ 69072 w 9303659"/>
              <a:gd name="connsiteY18" fmla="*/ 1601727 h 6858000"/>
              <a:gd name="connsiteX19" fmla="*/ 0 w 9303659"/>
              <a:gd name="connsiteY19" fmla="*/ 17451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3659" h="6858000">
                <a:moveTo>
                  <a:pt x="0" y="5112890"/>
                </a:moveTo>
                <a:lnTo>
                  <a:pt x="69072" y="5256273"/>
                </a:lnTo>
                <a:cubicBezTo>
                  <a:pt x="423160" y="5908091"/>
                  <a:pt x="960798" y="6445728"/>
                  <a:pt x="1612615" y="6799817"/>
                </a:cubicBezTo>
                <a:lnTo>
                  <a:pt x="1726217" y="6858000"/>
                </a:lnTo>
                <a:lnTo>
                  <a:pt x="0" y="6858000"/>
                </a:lnTo>
                <a:close/>
                <a:moveTo>
                  <a:pt x="5153559" y="0"/>
                </a:moveTo>
                <a:lnTo>
                  <a:pt x="8195189" y="0"/>
                </a:lnTo>
                <a:lnTo>
                  <a:pt x="8302219" y="150510"/>
                </a:lnTo>
                <a:cubicBezTo>
                  <a:pt x="8934476" y="1086374"/>
                  <a:pt x="9303659" y="2214574"/>
                  <a:pt x="9303659" y="3429000"/>
                </a:cubicBezTo>
                <a:cubicBezTo>
                  <a:pt x="9303659" y="4643427"/>
                  <a:pt x="8934476" y="5771626"/>
                  <a:pt x="8302219" y="6707490"/>
                </a:cubicBezTo>
                <a:lnTo>
                  <a:pt x="8195189" y="6858000"/>
                </a:lnTo>
                <a:lnTo>
                  <a:pt x="5153559" y="6858000"/>
                </a:lnTo>
                <a:lnTo>
                  <a:pt x="5267162" y="6799817"/>
                </a:lnTo>
                <a:cubicBezTo>
                  <a:pt x="6462160" y="6150655"/>
                  <a:pt x="7273387" y="4884564"/>
                  <a:pt x="7273387" y="3429000"/>
                </a:cubicBezTo>
                <a:cubicBezTo>
                  <a:pt x="7273387" y="1973437"/>
                  <a:pt x="6462160" y="707346"/>
                  <a:pt x="5267162" y="58184"/>
                </a:cubicBezTo>
                <a:close/>
                <a:moveTo>
                  <a:pt x="0" y="0"/>
                </a:moveTo>
                <a:lnTo>
                  <a:pt x="1726217" y="0"/>
                </a:lnTo>
                <a:lnTo>
                  <a:pt x="1612615" y="58184"/>
                </a:lnTo>
                <a:cubicBezTo>
                  <a:pt x="960798" y="412272"/>
                  <a:pt x="423160" y="949910"/>
                  <a:pt x="69072" y="1601727"/>
                </a:cubicBezTo>
                <a:lnTo>
                  <a:pt x="0" y="1745111"/>
                </a:lnTo>
                <a:close/>
              </a:path>
            </a:pathLst>
          </a:custGeom>
          <a:solidFill>
            <a:srgbClr val="94D9F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阿里巴巴普惠体 R" panose="00020600040101010101" charset="-122"/>
              <a:ea typeface="阿里巴巴普惠体 R" panose="00020600040101010101" charset="-122"/>
              <a:cs typeface="+mn-cs"/>
            </a:endParaRPr>
          </a:p>
        </p:txBody>
      </p:sp>
      <p:sp>
        <p:nvSpPr>
          <p:cNvPr id="7" name="任意多边形: 形状 6"/>
          <p:cNvSpPr/>
          <p:nvPr/>
        </p:nvSpPr>
        <p:spPr>
          <a:xfrm>
            <a:off x="8195190" y="0"/>
            <a:ext cx="3996810" cy="6858000"/>
          </a:xfrm>
          <a:custGeom>
            <a:avLst/>
            <a:gdLst>
              <a:gd name="connsiteX0" fmla="*/ 1099 w 3996810"/>
              <a:gd name="connsiteY0" fmla="*/ 0 h 6858000"/>
              <a:gd name="connsiteX1" fmla="*/ 3996810 w 3996810"/>
              <a:gd name="connsiteY1" fmla="*/ 0 h 6858000"/>
              <a:gd name="connsiteX2" fmla="*/ 3996810 w 3996810"/>
              <a:gd name="connsiteY2" fmla="*/ 6858000 h 6858000"/>
              <a:gd name="connsiteX3" fmla="*/ 0 w 3996810"/>
              <a:gd name="connsiteY3" fmla="*/ 6858000 h 6858000"/>
              <a:gd name="connsiteX4" fmla="*/ 107030 w 3996810"/>
              <a:gd name="connsiteY4" fmla="*/ 6707491 h 6858000"/>
              <a:gd name="connsiteX5" fmla="*/ 1108470 w 3996810"/>
              <a:gd name="connsiteY5" fmla="*/ 3429000 h 6858000"/>
              <a:gd name="connsiteX6" fmla="*/ 155888 w 3996810"/>
              <a:gd name="connsiteY6" fmla="*/ 224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6810" h="6858000">
                <a:moveTo>
                  <a:pt x="1099" y="0"/>
                </a:moveTo>
                <a:lnTo>
                  <a:pt x="3996810" y="0"/>
                </a:lnTo>
                <a:lnTo>
                  <a:pt x="3996810" y="6858000"/>
                </a:lnTo>
                <a:lnTo>
                  <a:pt x="0" y="6858000"/>
                </a:lnTo>
                <a:lnTo>
                  <a:pt x="107030" y="6707491"/>
                </a:lnTo>
                <a:cubicBezTo>
                  <a:pt x="739287" y="5771627"/>
                  <a:pt x="1108470" y="4643427"/>
                  <a:pt x="1108470" y="3429000"/>
                </a:cubicBezTo>
                <a:cubicBezTo>
                  <a:pt x="1108470" y="2246199"/>
                  <a:pt x="758265" y="1145193"/>
                  <a:pt x="155888" y="224014"/>
                </a:cubicBezTo>
                <a:close/>
              </a:path>
            </a:pathLst>
          </a:custGeom>
          <a:blipFill>
            <a:blip r:embed="rId1"/>
            <a:srcRect/>
            <a:stretch>
              <a:fillRect l="-176843" r="-281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R" panose="00020600040101010101" charset="-122"/>
              <a:ea typeface="阿里巴巴普惠体 R" panose="00020600040101010101" charset="-122"/>
              <a:cs typeface="+mn-cs"/>
            </a:endParaRPr>
          </a:p>
        </p:txBody>
      </p:sp>
      <p:grpSp>
        <p:nvGrpSpPr>
          <p:cNvPr id="16" name="组合 15"/>
          <p:cNvGrpSpPr/>
          <p:nvPr/>
        </p:nvGrpSpPr>
        <p:grpSpPr>
          <a:xfrm>
            <a:off x="1098028" y="873125"/>
            <a:ext cx="5743575" cy="2966703"/>
            <a:chOff x="1098028" y="626383"/>
            <a:chExt cx="5743575" cy="2966703"/>
          </a:xfrm>
        </p:grpSpPr>
        <p:sp>
          <p:nvSpPr>
            <p:cNvPr id="11" name="文本框 10"/>
            <p:cNvSpPr txBox="1"/>
            <p:nvPr/>
          </p:nvSpPr>
          <p:spPr>
            <a:xfrm>
              <a:off x="1098028" y="626383"/>
              <a:ext cx="2161540" cy="212344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800" b="1" i="0" u="none" strike="noStrike" kern="1200" cap="none" spc="0" normalizeH="0" baseline="0" noProof="0" dirty="0">
                  <a:ln>
                    <a:noFill/>
                  </a:ln>
                  <a:solidFill>
                    <a:srgbClr val="E7E6E6"/>
                  </a:solidFill>
                  <a:effectLst/>
                  <a:uLnTx/>
                  <a:uFillTx/>
                  <a:latin typeface="微软雅黑" panose="020B0503020204020204" pitchFamily="34" charset="-122"/>
                  <a:ea typeface="微软雅黑" panose="020B0503020204020204" pitchFamily="34" charset="-122"/>
                  <a:cs typeface="+mn-cs"/>
                </a:rPr>
                <a:t>04</a:t>
              </a:r>
              <a:endParaRPr kumimoji="0" lang="zh-CN" altLang="en-US" sz="13800" b="1" i="0" u="none" strike="noStrike" kern="1200" cap="none" spc="0" normalizeH="0" baseline="0" noProof="0" dirty="0">
                <a:ln>
                  <a:noFill/>
                </a:ln>
                <a:solidFill>
                  <a:srgbClr val="E7E6E6"/>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1098028" y="2669796"/>
              <a:ext cx="5743575" cy="9232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000" b="1" dirty="0">
                  <a:ln/>
                  <a:solidFill>
                    <a:schemeClr val="accent1"/>
                  </a:solidFill>
                  <a:effectLst>
                    <a:outerShdw blurRad="38100" dist="25400" dir="5400000" algn="ctr" rotWithShape="0">
                      <a:srgbClr val="6E747A">
                        <a:alpha val="43000"/>
                      </a:srgbClr>
                    </a:outerShdw>
                  </a:effectLst>
                  <a:sym typeface="思源黑体 CN Regular" panose="020B0500000000000000" pitchFamily="34" charset="-122"/>
                </a:rPr>
                <a:t>Vue</a:t>
              </a:r>
              <a:r>
                <a:rPr lang="zh-CN" altLang="en-US" sz="6000" b="1" dirty="0">
                  <a:ln/>
                  <a:solidFill>
                    <a:schemeClr val="accent1"/>
                  </a:solidFill>
                  <a:effectLst>
                    <a:outerShdw blurRad="38100" dist="25400" dir="5400000" algn="ctr" rotWithShape="0">
                      <a:srgbClr val="6E747A">
                        <a:alpha val="43000"/>
                      </a:srgbClr>
                    </a:outerShdw>
                  </a:effectLst>
                  <a:sym typeface="思源黑体 CN Regular" panose="020B0500000000000000" pitchFamily="34" charset="-122"/>
                </a:rPr>
                <a:t>框架项目案例</a:t>
              </a:r>
              <a:endParaRPr kumimoji="0" lang="zh-CN" altLang="en-US" sz="6000" b="1" i="0" u="none" strike="noStrike" kern="1200" cap="none" spc="0" normalizeH="0" baseline="0" noProof="0" dirty="0">
                <a:ln/>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思源黑体 CN Regular" panose="020B0500000000000000" pitchFamily="3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形状 47"/>
          <p:cNvSpPr/>
          <p:nvPr/>
        </p:nvSpPr>
        <p:spPr>
          <a:xfrm>
            <a:off x="0" y="2552905"/>
            <a:ext cx="12192000" cy="4305097"/>
          </a:xfrm>
          <a:custGeom>
            <a:avLst/>
            <a:gdLst>
              <a:gd name="connsiteX0" fmla="*/ 6330950 w 12192000"/>
              <a:gd name="connsiteY0" fmla="*/ 0 h 4305097"/>
              <a:gd name="connsiteX1" fmla="*/ 12135926 w 12192000"/>
              <a:gd name="connsiteY1" fmla="*/ 2569298 h 4305097"/>
              <a:gd name="connsiteX2" fmla="*/ 12192000 w 12192000"/>
              <a:gd name="connsiteY2" fmla="*/ 2634032 h 4305097"/>
              <a:gd name="connsiteX3" fmla="*/ 12192000 w 12192000"/>
              <a:gd name="connsiteY3" fmla="*/ 4305097 h 4305097"/>
              <a:gd name="connsiteX4" fmla="*/ 10328396 w 12192000"/>
              <a:gd name="connsiteY4" fmla="*/ 4305097 h 4305097"/>
              <a:gd name="connsiteX5" fmla="*/ 10282861 w 12192000"/>
              <a:gd name="connsiteY5" fmla="*/ 4252529 h 4305097"/>
              <a:gd name="connsiteX6" fmla="*/ 6330950 w 12192000"/>
              <a:gd name="connsiteY6" fmla="*/ 2503403 h 4305097"/>
              <a:gd name="connsiteX7" fmla="*/ 2379039 w 12192000"/>
              <a:gd name="connsiteY7" fmla="*/ 4252529 h 4305097"/>
              <a:gd name="connsiteX8" fmla="*/ 2333504 w 12192000"/>
              <a:gd name="connsiteY8" fmla="*/ 4305097 h 4305097"/>
              <a:gd name="connsiteX9" fmla="*/ 0 w 12192000"/>
              <a:gd name="connsiteY9" fmla="*/ 4305097 h 4305097"/>
              <a:gd name="connsiteX10" fmla="*/ 0 w 12192000"/>
              <a:gd name="connsiteY10" fmla="*/ 3215746 h 4305097"/>
              <a:gd name="connsiteX11" fmla="*/ 46678 w 12192000"/>
              <a:gd name="connsiteY11" fmla="*/ 3150106 h 4305097"/>
              <a:gd name="connsiteX12" fmla="*/ 6330950 w 12192000"/>
              <a:gd name="connsiteY12" fmla="*/ 0 h 43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305097">
                <a:moveTo>
                  <a:pt x="6330950" y="0"/>
                </a:moveTo>
                <a:cubicBezTo>
                  <a:pt x="8631876" y="0"/>
                  <a:pt x="10701360" y="990924"/>
                  <a:pt x="12135926" y="2569298"/>
                </a:cubicBezTo>
                <a:lnTo>
                  <a:pt x="12192000" y="2634032"/>
                </a:lnTo>
                <a:lnTo>
                  <a:pt x="12192000" y="4305097"/>
                </a:lnTo>
                <a:lnTo>
                  <a:pt x="10328396" y="4305097"/>
                </a:lnTo>
                <a:lnTo>
                  <a:pt x="10282861" y="4252529"/>
                </a:lnTo>
                <a:cubicBezTo>
                  <a:pt x="9306237" y="3178004"/>
                  <a:pt x="7897375" y="2503403"/>
                  <a:pt x="6330950" y="2503403"/>
                </a:cubicBezTo>
                <a:cubicBezTo>
                  <a:pt x="4764526" y="2503403"/>
                  <a:pt x="3355663" y="3178004"/>
                  <a:pt x="2379039" y="4252529"/>
                </a:cubicBezTo>
                <a:lnTo>
                  <a:pt x="2333504" y="4305097"/>
                </a:lnTo>
                <a:lnTo>
                  <a:pt x="0" y="4305097"/>
                </a:lnTo>
                <a:lnTo>
                  <a:pt x="0" y="3215746"/>
                </a:lnTo>
                <a:lnTo>
                  <a:pt x="46678" y="3150106"/>
                </a:lnTo>
                <a:cubicBezTo>
                  <a:pt x="1476807" y="1237798"/>
                  <a:pt x="3759327" y="0"/>
                  <a:pt x="6330950" y="0"/>
                </a:cubicBez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8" name="Freeform 99"/>
          <p:cNvSpPr>
            <a:spLocks noEditPoints="1"/>
          </p:cNvSpPr>
          <p:nvPr/>
        </p:nvSpPr>
        <p:spPr bwMode="auto">
          <a:xfrm>
            <a:off x="1029680" y="1481434"/>
            <a:ext cx="417871" cy="386266"/>
          </a:xfrm>
          <a:custGeom>
            <a:avLst/>
            <a:gdLst>
              <a:gd name="T0" fmla="*/ 200 w 200"/>
              <a:gd name="T1" fmla="*/ 0 h 184"/>
              <a:gd name="T2" fmla="*/ 0 w 200"/>
              <a:gd name="T3" fmla="*/ 74 h 184"/>
              <a:gd name="T4" fmla="*/ 64 w 200"/>
              <a:gd name="T5" fmla="*/ 123 h 184"/>
              <a:gd name="T6" fmla="*/ 64 w 200"/>
              <a:gd name="T7" fmla="*/ 154 h 184"/>
              <a:gd name="T8" fmla="*/ 65 w 200"/>
              <a:gd name="T9" fmla="*/ 156 h 184"/>
              <a:gd name="T10" fmla="*/ 65 w 200"/>
              <a:gd name="T11" fmla="*/ 157 h 184"/>
              <a:gd name="T12" fmla="*/ 69 w 200"/>
              <a:gd name="T13" fmla="*/ 159 h 184"/>
              <a:gd name="T14" fmla="*/ 71 w 200"/>
              <a:gd name="T15" fmla="*/ 158 h 184"/>
              <a:gd name="T16" fmla="*/ 93 w 200"/>
              <a:gd name="T17" fmla="*/ 144 h 184"/>
              <a:gd name="T18" fmla="*/ 147 w 200"/>
              <a:gd name="T19" fmla="*/ 184 h 184"/>
              <a:gd name="T20" fmla="*/ 200 w 200"/>
              <a:gd name="T21" fmla="*/ 0 h 184"/>
              <a:gd name="T22" fmla="*/ 178 w 200"/>
              <a:gd name="T23" fmla="*/ 17 h 184"/>
              <a:gd name="T24" fmla="*/ 70 w 200"/>
              <a:gd name="T25" fmla="*/ 117 h 184"/>
              <a:gd name="T26" fmla="*/ 17 w 200"/>
              <a:gd name="T27" fmla="*/ 77 h 184"/>
              <a:gd name="T28" fmla="*/ 178 w 200"/>
              <a:gd name="T29" fmla="*/ 17 h 184"/>
              <a:gd name="T30" fmla="*/ 72 w 200"/>
              <a:gd name="T31" fmla="*/ 148 h 184"/>
              <a:gd name="T32" fmla="*/ 72 w 200"/>
              <a:gd name="T33" fmla="*/ 129 h 184"/>
              <a:gd name="T34" fmla="*/ 87 w 200"/>
              <a:gd name="T35" fmla="*/ 139 h 184"/>
              <a:gd name="T36" fmla="*/ 72 w 200"/>
              <a:gd name="T37" fmla="*/ 148 h 184"/>
              <a:gd name="T38" fmla="*/ 77 w 200"/>
              <a:gd name="T39" fmla="*/ 122 h 184"/>
              <a:gd name="T40" fmla="*/ 186 w 200"/>
              <a:gd name="T41" fmla="*/ 21 h 184"/>
              <a:gd name="T42" fmla="*/ 142 w 200"/>
              <a:gd name="T43" fmla="*/ 171 h 184"/>
              <a:gd name="T44" fmla="*/ 77 w 200"/>
              <a:gd name="T45" fmla="*/ 12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84">
                <a:moveTo>
                  <a:pt x="200" y="0"/>
                </a:moveTo>
                <a:cubicBezTo>
                  <a:pt x="0" y="74"/>
                  <a:pt x="0" y="74"/>
                  <a:pt x="0" y="74"/>
                </a:cubicBezTo>
                <a:cubicBezTo>
                  <a:pt x="64" y="123"/>
                  <a:pt x="64" y="123"/>
                  <a:pt x="64" y="123"/>
                </a:cubicBezTo>
                <a:cubicBezTo>
                  <a:pt x="64" y="154"/>
                  <a:pt x="64" y="154"/>
                  <a:pt x="64" y="154"/>
                </a:cubicBezTo>
                <a:cubicBezTo>
                  <a:pt x="64" y="155"/>
                  <a:pt x="65" y="156"/>
                  <a:pt x="65" y="156"/>
                </a:cubicBezTo>
                <a:cubicBezTo>
                  <a:pt x="65" y="156"/>
                  <a:pt x="65" y="157"/>
                  <a:pt x="65" y="157"/>
                </a:cubicBezTo>
                <a:cubicBezTo>
                  <a:pt x="66" y="158"/>
                  <a:pt x="67" y="159"/>
                  <a:pt x="69" y="159"/>
                </a:cubicBezTo>
                <a:cubicBezTo>
                  <a:pt x="69" y="159"/>
                  <a:pt x="70" y="159"/>
                  <a:pt x="71" y="158"/>
                </a:cubicBezTo>
                <a:cubicBezTo>
                  <a:pt x="93" y="144"/>
                  <a:pt x="93" y="144"/>
                  <a:pt x="93" y="144"/>
                </a:cubicBezTo>
                <a:cubicBezTo>
                  <a:pt x="147" y="184"/>
                  <a:pt x="147" y="184"/>
                  <a:pt x="147" y="184"/>
                </a:cubicBezTo>
                <a:lnTo>
                  <a:pt x="200" y="0"/>
                </a:lnTo>
                <a:close/>
                <a:moveTo>
                  <a:pt x="178" y="17"/>
                </a:moveTo>
                <a:cubicBezTo>
                  <a:pt x="70" y="117"/>
                  <a:pt x="70" y="117"/>
                  <a:pt x="70" y="117"/>
                </a:cubicBezTo>
                <a:cubicBezTo>
                  <a:pt x="17" y="77"/>
                  <a:pt x="17" y="77"/>
                  <a:pt x="17" y="77"/>
                </a:cubicBezTo>
                <a:lnTo>
                  <a:pt x="178" y="17"/>
                </a:lnTo>
                <a:close/>
                <a:moveTo>
                  <a:pt x="72" y="148"/>
                </a:moveTo>
                <a:cubicBezTo>
                  <a:pt x="72" y="129"/>
                  <a:pt x="72" y="129"/>
                  <a:pt x="72" y="129"/>
                </a:cubicBezTo>
                <a:cubicBezTo>
                  <a:pt x="87" y="139"/>
                  <a:pt x="87" y="139"/>
                  <a:pt x="87" y="139"/>
                </a:cubicBezTo>
                <a:lnTo>
                  <a:pt x="72" y="148"/>
                </a:lnTo>
                <a:close/>
                <a:moveTo>
                  <a:pt x="77" y="122"/>
                </a:moveTo>
                <a:cubicBezTo>
                  <a:pt x="186" y="21"/>
                  <a:pt x="186" y="21"/>
                  <a:pt x="186" y="21"/>
                </a:cubicBezTo>
                <a:cubicBezTo>
                  <a:pt x="142" y="171"/>
                  <a:pt x="142" y="171"/>
                  <a:pt x="142" y="171"/>
                </a:cubicBezTo>
                <a:lnTo>
                  <a:pt x="77" y="122"/>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3" name="文本框 42"/>
          <p:cNvSpPr txBox="1"/>
          <p:nvPr/>
        </p:nvSpPr>
        <p:spPr>
          <a:xfrm>
            <a:off x="1029653" y="525145"/>
            <a:ext cx="1828800" cy="553720"/>
          </a:xfrm>
          <a:prstGeom prst="rect">
            <a:avLst/>
          </a:prstGeom>
          <a:noFill/>
        </p:spPr>
        <p:txBody>
          <a:bodyPr wrap="none" lIns="0" tIns="0" rIns="0" bIns="0" rtlCol="0">
            <a:spAutoFit/>
          </a:bodyPr>
          <a:lstStyle/>
          <a:p>
            <a:pPr algn="ctr"/>
            <a:r>
              <a:rPr lang="zh-CN" altLang="en-US" sz="3600" b="1" dirty="0">
                <a:solidFill>
                  <a:schemeClr val="accent1">
                    <a:alpha val="99000"/>
                  </a:schemeClr>
                </a:solidFill>
                <a:latin typeface="微软雅黑" panose="020B0503020204020204" pitchFamily="34" charset="-122"/>
                <a:ea typeface="微软雅黑" panose="020B0503020204020204" pitchFamily="34" charset="-122"/>
              </a:rPr>
              <a:t>参考</a:t>
            </a:r>
            <a:r>
              <a:rPr lang="zh-CN" altLang="en-US" sz="3600" b="1" dirty="0">
                <a:solidFill>
                  <a:schemeClr val="accent1">
                    <a:alpha val="99000"/>
                  </a:schemeClr>
                </a:solidFill>
                <a:latin typeface="微软雅黑" panose="020B0503020204020204" pitchFamily="34" charset="-122"/>
                <a:ea typeface="微软雅黑" panose="020B0503020204020204" pitchFamily="34" charset="-122"/>
              </a:rPr>
              <a:t>文档</a:t>
            </a:r>
            <a:endParaRPr lang="zh-CN" altLang="en-US" sz="3600" b="1" dirty="0">
              <a:solidFill>
                <a:schemeClr val="accent1">
                  <a:alpha val="99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038985" y="1481455"/>
            <a:ext cx="6057900" cy="276860"/>
          </a:xfrm>
          <a:prstGeom prst="rect">
            <a:avLst/>
          </a:prstGeom>
          <a:noFill/>
        </p:spPr>
        <p:txBody>
          <a:bodyPr wrap="none" lIns="0" tIns="0" rIns="0" bIns="0" rtlCol="0">
            <a:spAutoFit/>
          </a:bodyPr>
          <a:p>
            <a:pPr algn="l"/>
            <a:r>
              <a:rPr lang="zh-CN" altLang="en-US" dirty="0" smtClean="0"/>
              <a:t>官网：https://cn.vuejs.org/v2/guide/installation.html</a:t>
            </a:r>
            <a:endParaRPr lang="zh-CN" altLang="en-US" dirty="0" smtClean="0"/>
          </a:p>
        </p:txBody>
      </p:sp>
      <p:sp>
        <p:nvSpPr>
          <p:cNvPr id="3" name="Freeform 99"/>
          <p:cNvSpPr>
            <a:spLocks noEditPoints="1"/>
          </p:cNvSpPr>
          <p:nvPr/>
        </p:nvSpPr>
        <p:spPr bwMode="auto">
          <a:xfrm>
            <a:off x="1029680" y="2913994"/>
            <a:ext cx="417871" cy="386266"/>
          </a:xfrm>
          <a:custGeom>
            <a:avLst/>
            <a:gdLst>
              <a:gd name="T0" fmla="*/ 200 w 200"/>
              <a:gd name="T1" fmla="*/ 0 h 184"/>
              <a:gd name="T2" fmla="*/ 0 w 200"/>
              <a:gd name="T3" fmla="*/ 74 h 184"/>
              <a:gd name="T4" fmla="*/ 64 w 200"/>
              <a:gd name="T5" fmla="*/ 123 h 184"/>
              <a:gd name="T6" fmla="*/ 64 w 200"/>
              <a:gd name="T7" fmla="*/ 154 h 184"/>
              <a:gd name="T8" fmla="*/ 65 w 200"/>
              <a:gd name="T9" fmla="*/ 156 h 184"/>
              <a:gd name="T10" fmla="*/ 65 w 200"/>
              <a:gd name="T11" fmla="*/ 157 h 184"/>
              <a:gd name="T12" fmla="*/ 69 w 200"/>
              <a:gd name="T13" fmla="*/ 159 h 184"/>
              <a:gd name="T14" fmla="*/ 71 w 200"/>
              <a:gd name="T15" fmla="*/ 158 h 184"/>
              <a:gd name="T16" fmla="*/ 93 w 200"/>
              <a:gd name="T17" fmla="*/ 144 h 184"/>
              <a:gd name="T18" fmla="*/ 147 w 200"/>
              <a:gd name="T19" fmla="*/ 184 h 184"/>
              <a:gd name="T20" fmla="*/ 200 w 200"/>
              <a:gd name="T21" fmla="*/ 0 h 184"/>
              <a:gd name="T22" fmla="*/ 178 w 200"/>
              <a:gd name="T23" fmla="*/ 17 h 184"/>
              <a:gd name="T24" fmla="*/ 70 w 200"/>
              <a:gd name="T25" fmla="*/ 117 h 184"/>
              <a:gd name="T26" fmla="*/ 17 w 200"/>
              <a:gd name="T27" fmla="*/ 77 h 184"/>
              <a:gd name="T28" fmla="*/ 178 w 200"/>
              <a:gd name="T29" fmla="*/ 17 h 184"/>
              <a:gd name="T30" fmla="*/ 72 w 200"/>
              <a:gd name="T31" fmla="*/ 148 h 184"/>
              <a:gd name="T32" fmla="*/ 72 w 200"/>
              <a:gd name="T33" fmla="*/ 129 h 184"/>
              <a:gd name="T34" fmla="*/ 87 w 200"/>
              <a:gd name="T35" fmla="*/ 139 h 184"/>
              <a:gd name="T36" fmla="*/ 72 w 200"/>
              <a:gd name="T37" fmla="*/ 148 h 184"/>
              <a:gd name="T38" fmla="*/ 77 w 200"/>
              <a:gd name="T39" fmla="*/ 122 h 184"/>
              <a:gd name="T40" fmla="*/ 186 w 200"/>
              <a:gd name="T41" fmla="*/ 21 h 184"/>
              <a:gd name="T42" fmla="*/ 142 w 200"/>
              <a:gd name="T43" fmla="*/ 171 h 184"/>
              <a:gd name="T44" fmla="*/ 77 w 200"/>
              <a:gd name="T45" fmla="*/ 12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84">
                <a:moveTo>
                  <a:pt x="200" y="0"/>
                </a:moveTo>
                <a:cubicBezTo>
                  <a:pt x="0" y="74"/>
                  <a:pt x="0" y="74"/>
                  <a:pt x="0" y="74"/>
                </a:cubicBezTo>
                <a:cubicBezTo>
                  <a:pt x="64" y="123"/>
                  <a:pt x="64" y="123"/>
                  <a:pt x="64" y="123"/>
                </a:cubicBezTo>
                <a:cubicBezTo>
                  <a:pt x="64" y="154"/>
                  <a:pt x="64" y="154"/>
                  <a:pt x="64" y="154"/>
                </a:cubicBezTo>
                <a:cubicBezTo>
                  <a:pt x="64" y="155"/>
                  <a:pt x="65" y="156"/>
                  <a:pt x="65" y="156"/>
                </a:cubicBezTo>
                <a:cubicBezTo>
                  <a:pt x="65" y="156"/>
                  <a:pt x="65" y="157"/>
                  <a:pt x="65" y="157"/>
                </a:cubicBezTo>
                <a:cubicBezTo>
                  <a:pt x="66" y="158"/>
                  <a:pt x="67" y="159"/>
                  <a:pt x="69" y="159"/>
                </a:cubicBezTo>
                <a:cubicBezTo>
                  <a:pt x="69" y="159"/>
                  <a:pt x="70" y="159"/>
                  <a:pt x="71" y="158"/>
                </a:cubicBezTo>
                <a:cubicBezTo>
                  <a:pt x="93" y="144"/>
                  <a:pt x="93" y="144"/>
                  <a:pt x="93" y="144"/>
                </a:cubicBezTo>
                <a:cubicBezTo>
                  <a:pt x="147" y="184"/>
                  <a:pt x="147" y="184"/>
                  <a:pt x="147" y="184"/>
                </a:cubicBezTo>
                <a:lnTo>
                  <a:pt x="200" y="0"/>
                </a:lnTo>
                <a:close/>
                <a:moveTo>
                  <a:pt x="178" y="17"/>
                </a:moveTo>
                <a:cubicBezTo>
                  <a:pt x="70" y="117"/>
                  <a:pt x="70" y="117"/>
                  <a:pt x="70" y="117"/>
                </a:cubicBezTo>
                <a:cubicBezTo>
                  <a:pt x="17" y="77"/>
                  <a:pt x="17" y="77"/>
                  <a:pt x="17" y="77"/>
                </a:cubicBezTo>
                <a:lnTo>
                  <a:pt x="178" y="17"/>
                </a:lnTo>
                <a:close/>
                <a:moveTo>
                  <a:pt x="72" y="148"/>
                </a:moveTo>
                <a:cubicBezTo>
                  <a:pt x="72" y="129"/>
                  <a:pt x="72" y="129"/>
                  <a:pt x="72" y="129"/>
                </a:cubicBezTo>
                <a:cubicBezTo>
                  <a:pt x="87" y="139"/>
                  <a:pt x="87" y="139"/>
                  <a:pt x="87" y="139"/>
                </a:cubicBezTo>
                <a:lnTo>
                  <a:pt x="72" y="148"/>
                </a:lnTo>
                <a:close/>
                <a:moveTo>
                  <a:pt x="77" y="122"/>
                </a:moveTo>
                <a:cubicBezTo>
                  <a:pt x="186" y="21"/>
                  <a:pt x="186" y="21"/>
                  <a:pt x="186" y="21"/>
                </a:cubicBezTo>
                <a:cubicBezTo>
                  <a:pt x="142" y="171"/>
                  <a:pt x="142" y="171"/>
                  <a:pt x="142" y="171"/>
                </a:cubicBezTo>
                <a:lnTo>
                  <a:pt x="77" y="122"/>
                </a:lnTo>
                <a:close/>
              </a:path>
            </a:pathLst>
          </a:custGeom>
          <a:solidFill>
            <a:schemeClr val="accent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5" name="文本框 14"/>
          <p:cNvSpPr txBox="1"/>
          <p:nvPr/>
        </p:nvSpPr>
        <p:spPr>
          <a:xfrm>
            <a:off x="2038985" y="2914015"/>
            <a:ext cx="5600700" cy="276860"/>
          </a:xfrm>
          <a:prstGeom prst="rect">
            <a:avLst/>
          </a:prstGeom>
          <a:noFill/>
        </p:spPr>
        <p:txBody>
          <a:bodyPr wrap="none" lIns="0" tIns="0" rIns="0" bIns="0" rtlCol="0">
            <a:spAutoFit/>
          </a:bodyPr>
          <a:p>
            <a:pPr algn="l"/>
            <a:r>
              <a:rPr lang="zh-CN" altLang="en-US" dirty="0" smtClean="0"/>
              <a:t>源码</a:t>
            </a:r>
            <a:r>
              <a:rPr lang="zh-CN" altLang="en-US" dirty="0" smtClean="0"/>
              <a:t>解析：https://github.com/answershuto/learnVue</a:t>
            </a:r>
            <a:endParaRPr lang="zh-CN" altLang="en-US" dirty="0" smtClean="0"/>
          </a:p>
        </p:txBody>
      </p:sp>
      <p:sp>
        <p:nvSpPr>
          <p:cNvPr id="17" name="Freeform 99"/>
          <p:cNvSpPr>
            <a:spLocks noEditPoints="1"/>
          </p:cNvSpPr>
          <p:nvPr/>
        </p:nvSpPr>
        <p:spPr bwMode="auto">
          <a:xfrm>
            <a:off x="1029680" y="2160884"/>
            <a:ext cx="417871" cy="386266"/>
          </a:xfrm>
          <a:custGeom>
            <a:avLst/>
            <a:gdLst>
              <a:gd name="T0" fmla="*/ 200 w 200"/>
              <a:gd name="T1" fmla="*/ 0 h 184"/>
              <a:gd name="T2" fmla="*/ 0 w 200"/>
              <a:gd name="T3" fmla="*/ 74 h 184"/>
              <a:gd name="T4" fmla="*/ 64 w 200"/>
              <a:gd name="T5" fmla="*/ 123 h 184"/>
              <a:gd name="T6" fmla="*/ 64 w 200"/>
              <a:gd name="T7" fmla="*/ 154 h 184"/>
              <a:gd name="T8" fmla="*/ 65 w 200"/>
              <a:gd name="T9" fmla="*/ 156 h 184"/>
              <a:gd name="T10" fmla="*/ 65 w 200"/>
              <a:gd name="T11" fmla="*/ 157 h 184"/>
              <a:gd name="T12" fmla="*/ 69 w 200"/>
              <a:gd name="T13" fmla="*/ 159 h 184"/>
              <a:gd name="T14" fmla="*/ 71 w 200"/>
              <a:gd name="T15" fmla="*/ 158 h 184"/>
              <a:gd name="T16" fmla="*/ 93 w 200"/>
              <a:gd name="T17" fmla="*/ 144 h 184"/>
              <a:gd name="T18" fmla="*/ 147 w 200"/>
              <a:gd name="T19" fmla="*/ 184 h 184"/>
              <a:gd name="T20" fmla="*/ 200 w 200"/>
              <a:gd name="T21" fmla="*/ 0 h 184"/>
              <a:gd name="T22" fmla="*/ 178 w 200"/>
              <a:gd name="T23" fmla="*/ 17 h 184"/>
              <a:gd name="T24" fmla="*/ 70 w 200"/>
              <a:gd name="T25" fmla="*/ 117 h 184"/>
              <a:gd name="T26" fmla="*/ 17 w 200"/>
              <a:gd name="T27" fmla="*/ 77 h 184"/>
              <a:gd name="T28" fmla="*/ 178 w 200"/>
              <a:gd name="T29" fmla="*/ 17 h 184"/>
              <a:gd name="T30" fmla="*/ 72 w 200"/>
              <a:gd name="T31" fmla="*/ 148 h 184"/>
              <a:gd name="T32" fmla="*/ 72 w 200"/>
              <a:gd name="T33" fmla="*/ 129 h 184"/>
              <a:gd name="T34" fmla="*/ 87 w 200"/>
              <a:gd name="T35" fmla="*/ 139 h 184"/>
              <a:gd name="T36" fmla="*/ 72 w 200"/>
              <a:gd name="T37" fmla="*/ 148 h 184"/>
              <a:gd name="T38" fmla="*/ 77 w 200"/>
              <a:gd name="T39" fmla="*/ 122 h 184"/>
              <a:gd name="T40" fmla="*/ 186 w 200"/>
              <a:gd name="T41" fmla="*/ 21 h 184"/>
              <a:gd name="T42" fmla="*/ 142 w 200"/>
              <a:gd name="T43" fmla="*/ 171 h 184"/>
              <a:gd name="T44" fmla="*/ 77 w 200"/>
              <a:gd name="T45" fmla="*/ 12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84">
                <a:moveTo>
                  <a:pt x="200" y="0"/>
                </a:moveTo>
                <a:cubicBezTo>
                  <a:pt x="0" y="74"/>
                  <a:pt x="0" y="74"/>
                  <a:pt x="0" y="74"/>
                </a:cubicBezTo>
                <a:cubicBezTo>
                  <a:pt x="64" y="123"/>
                  <a:pt x="64" y="123"/>
                  <a:pt x="64" y="123"/>
                </a:cubicBezTo>
                <a:cubicBezTo>
                  <a:pt x="64" y="154"/>
                  <a:pt x="64" y="154"/>
                  <a:pt x="64" y="154"/>
                </a:cubicBezTo>
                <a:cubicBezTo>
                  <a:pt x="64" y="155"/>
                  <a:pt x="65" y="156"/>
                  <a:pt x="65" y="156"/>
                </a:cubicBezTo>
                <a:cubicBezTo>
                  <a:pt x="65" y="156"/>
                  <a:pt x="65" y="157"/>
                  <a:pt x="65" y="157"/>
                </a:cubicBezTo>
                <a:cubicBezTo>
                  <a:pt x="66" y="158"/>
                  <a:pt x="67" y="159"/>
                  <a:pt x="69" y="159"/>
                </a:cubicBezTo>
                <a:cubicBezTo>
                  <a:pt x="69" y="159"/>
                  <a:pt x="70" y="159"/>
                  <a:pt x="71" y="158"/>
                </a:cubicBezTo>
                <a:cubicBezTo>
                  <a:pt x="93" y="144"/>
                  <a:pt x="93" y="144"/>
                  <a:pt x="93" y="144"/>
                </a:cubicBezTo>
                <a:cubicBezTo>
                  <a:pt x="147" y="184"/>
                  <a:pt x="147" y="184"/>
                  <a:pt x="147" y="184"/>
                </a:cubicBezTo>
                <a:lnTo>
                  <a:pt x="200" y="0"/>
                </a:lnTo>
                <a:close/>
                <a:moveTo>
                  <a:pt x="178" y="17"/>
                </a:moveTo>
                <a:cubicBezTo>
                  <a:pt x="70" y="117"/>
                  <a:pt x="70" y="117"/>
                  <a:pt x="70" y="117"/>
                </a:cubicBezTo>
                <a:cubicBezTo>
                  <a:pt x="17" y="77"/>
                  <a:pt x="17" y="77"/>
                  <a:pt x="17" y="77"/>
                </a:cubicBezTo>
                <a:lnTo>
                  <a:pt x="178" y="17"/>
                </a:lnTo>
                <a:close/>
                <a:moveTo>
                  <a:pt x="72" y="148"/>
                </a:moveTo>
                <a:cubicBezTo>
                  <a:pt x="72" y="129"/>
                  <a:pt x="72" y="129"/>
                  <a:pt x="72" y="129"/>
                </a:cubicBezTo>
                <a:cubicBezTo>
                  <a:pt x="87" y="139"/>
                  <a:pt x="87" y="139"/>
                  <a:pt x="87" y="139"/>
                </a:cubicBezTo>
                <a:lnTo>
                  <a:pt x="72" y="148"/>
                </a:lnTo>
                <a:close/>
                <a:moveTo>
                  <a:pt x="77" y="122"/>
                </a:moveTo>
                <a:cubicBezTo>
                  <a:pt x="186" y="21"/>
                  <a:pt x="186" y="21"/>
                  <a:pt x="186" y="21"/>
                </a:cubicBezTo>
                <a:cubicBezTo>
                  <a:pt x="142" y="171"/>
                  <a:pt x="142" y="171"/>
                  <a:pt x="142" y="171"/>
                </a:cubicBezTo>
                <a:lnTo>
                  <a:pt x="77" y="122"/>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8" name="文本框 17"/>
          <p:cNvSpPr txBox="1"/>
          <p:nvPr/>
        </p:nvSpPr>
        <p:spPr>
          <a:xfrm>
            <a:off x="2038985" y="2160905"/>
            <a:ext cx="4229100" cy="276860"/>
          </a:xfrm>
          <a:prstGeom prst="rect">
            <a:avLst/>
          </a:prstGeom>
          <a:noFill/>
        </p:spPr>
        <p:txBody>
          <a:bodyPr wrap="none" lIns="0" tIns="0" rIns="0" bIns="0" rtlCol="0">
            <a:spAutoFit/>
          </a:bodyPr>
          <a:p>
            <a:pPr algn="l"/>
            <a:r>
              <a:rPr lang="en-US" altLang="zh-CN" dirty="0" smtClean="0"/>
              <a:t>Vue CLI</a:t>
            </a:r>
            <a:r>
              <a:rPr lang="zh-CN" altLang="en-US" dirty="0" smtClean="0"/>
              <a:t>：https://cli.vuejs.org/guide/</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45332" y="568705"/>
            <a:ext cx="4243469" cy="1200329"/>
          </a:xfrm>
          <a:prstGeom prst="rect">
            <a:avLst/>
          </a:prstGeom>
          <a:noFill/>
        </p:spPr>
        <p:txBody>
          <a:bodyPr wrap="none" rtlCol="0">
            <a:spAutoFit/>
          </a:bodyPr>
          <a:lstStyle/>
          <a:p>
            <a:r>
              <a:rPr lang="en-US" altLang="zh-CN" sz="7200" spc="100" dirty="0">
                <a:solidFill>
                  <a:srgbClr val="94D9F8">
                    <a:alpha val="56000"/>
                  </a:srgbClr>
                </a:solidFill>
                <a:latin typeface="+mj-ea"/>
                <a:ea typeface="+mj-ea"/>
              </a:rPr>
              <a:t>Contents</a:t>
            </a:r>
            <a:endParaRPr lang="en-US" altLang="zh-CN" sz="7200" spc="100" dirty="0">
              <a:solidFill>
                <a:srgbClr val="94D9F8">
                  <a:alpha val="56000"/>
                </a:srgbClr>
              </a:solidFill>
              <a:latin typeface="+mj-ea"/>
              <a:ea typeface="+mj-ea"/>
            </a:endParaRPr>
          </a:p>
        </p:txBody>
      </p:sp>
      <p:grpSp>
        <p:nvGrpSpPr>
          <p:cNvPr id="8" name="组合 7"/>
          <p:cNvGrpSpPr/>
          <p:nvPr/>
        </p:nvGrpSpPr>
        <p:grpSpPr>
          <a:xfrm>
            <a:off x="1099421" y="797233"/>
            <a:ext cx="3015380" cy="991106"/>
            <a:chOff x="1099421" y="904014"/>
            <a:chExt cx="3015380" cy="991106"/>
          </a:xfrm>
        </p:grpSpPr>
        <p:sp>
          <p:nvSpPr>
            <p:cNvPr id="7" name="矩形: 圆角 6"/>
            <p:cNvSpPr/>
            <p:nvPr/>
          </p:nvSpPr>
          <p:spPr>
            <a:xfrm>
              <a:off x="1099421" y="904014"/>
              <a:ext cx="3015380" cy="991106"/>
            </a:xfrm>
            <a:prstGeom prst="roundRect">
              <a:avLst>
                <a:gd name="adj" fmla="val 151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 name="文本框 2"/>
            <p:cNvSpPr txBox="1"/>
            <p:nvPr/>
          </p:nvSpPr>
          <p:spPr>
            <a:xfrm>
              <a:off x="1302907" y="1003119"/>
              <a:ext cx="1407160" cy="829945"/>
            </a:xfrm>
            <a:prstGeom prst="rect">
              <a:avLst/>
            </a:prstGeom>
            <a:noFill/>
          </p:spPr>
          <p:txBody>
            <a:bodyPr wrap="none" rtlCol="0">
              <a:spAutoFit/>
            </a:bodyPr>
            <a:lstStyle/>
            <a:p>
              <a:r>
                <a:rPr lang="zh-CN" altLang="en-US" sz="4800" b="1" dirty="0">
                  <a:solidFill>
                    <a:schemeClr val="bg1"/>
                  </a:solidFill>
                  <a:latin typeface="+mj-ea"/>
                  <a:ea typeface="+mj-ea"/>
                </a:rPr>
                <a:t>大纲</a:t>
              </a:r>
              <a:endParaRPr lang="zh-CN" altLang="en-US" sz="4800" b="1" dirty="0">
                <a:solidFill>
                  <a:schemeClr val="bg1"/>
                </a:solidFill>
                <a:latin typeface="+mj-ea"/>
                <a:ea typeface="+mj-ea"/>
              </a:endParaRPr>
            </a:p>
          </p:txBody>
        </p:sp>
      </p:grpSp>
      <p:grpSp>
        <p:nvGrpSpPr>
          <p:cNvPr id="36" name="组合 35"/>
          <p:cNvGrpSpPr/>
          <p:nvPr/>
        </p:nvGrpSpPr>
        <p:grpSpPr>
          <a:xfrm>
            <a:off x="1429857" y="2384244"/>
            <a:ext cx="8536347" cy="2463554"/>
            <a:chOff x="1429857" y="2479192"/>
            <a:chExt cx="8536347" cy="2463554"/>
          </a:xfrm>
        </p:grpSpPr>
        <p:grpSp>
          <p:nvGrpSpPr>
            <p:cNvPr id="32" name="组合 31"/>
            <p:cNvGrpSpPr/>
            <p:nvPr/>
          </p:nvGrpSpPr>
          <p:grpSpPr>
            <a:xfrm>
              <a:off x="1429857" y="2479192"/>
              <a:ext cx="4056071" cy="879653"/>
              <a:chOff x="1706082" y="2564917"/>
              <a:chExt cx="4056071" cy="879653"/>
            </a:xfrm>
          </p:grpSpPr>
          <p:sp>
            <p:nvSpPr>
              <p:cNvPr id="10" name="文本框 9"/>
              <p:cNvSpPr txBox="1"/>
              <p:nvPr/>
            </p:nvSpPr>
            <p:spPr>
              <a:xfrm>
                <a:off x="2607110" y="2623139"/>
                <a:ext cx="1714380" cy="492443"/>
              </a:xfrm>
              <a:prstGeom prst="rect">
                <a:avLst/>
              </a:prstGeom>
              <a:noFill/>
            </p:spPr>
            <p:txBody>
              <a:bodyPr wrap="none" lIns="0" tIns="0" rIns="0" bIns="0" rtlCol="0">
                <a:spAutoFit/>
              </a:bodyPr>
              <a:lstStyle/>
              <a:p>
                <a:pPr algn="l"/>
                <a:r>
                  <a:rPr lang="en-US" altLang="zh-CN" sz="3200" b="1" dirty="0">
                    <a:solidFill>
                      <a:schemeClr val="accent1"/>
                    </a:solidFill>
                    <a:latin typeface="微软雅黑" panose="020B0503020204020204" pitchFamily="34" charset="-122"/>
                    <a:ea typeface="微软雅黑" panose="020B0503020204020204" pitchFamily="34" charset="-122"/>
                  </a:rPr>
                  <a:t>PART 01</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607111" y="3167710"/>
                <a:ext cx="3155042" cy="276860"/>
              </a:xfrm>
              <a:prstGeom prst="rect">
                <a:avLst/>
              </a:prstGeom>
              <a:noFill/>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en-US" altLang="zh-CN" dirty="0">
                    <a:solidFill>
                      <a:schemeClr val="tx1"/>
                    </a:solidFill>
                    <a:sym typeface="思源黑体 CN Regular" panose="020B0500000000000000" pitchFamily="34" charset="-122"/>
                  </a:rPr>
                  <a:t>Vue</a:t>
                </a:r>
                <a:r>
                  <a:rPr lang="zh-CN" altLang="en-US" dirty="0">
                    <a:solidFill>
                      <a:schemeClr val="tx1"/>
                    </a:solidFill>
                    <a:sym typeface="思源黑体 CN Regular" panose="020B0500000000000000" pitchFamily="34" charset="-122"/>
                  </a:rPr>
                  <a:t>框架</a:t>
                </a:r>
                <a:r>
                  <a:rPr lang="zh-CN" altLang="en-US" dirty="0">
                    <a:solidFill>
                      <a:schemeClr val="tx1"/>
                    </a:solidFill>
                    <a:sym typeface="思源黑体 CN Regular" panose="020B0500000000000000" pitchFamily="34" charset="-122"/>
                  </a:rPr>
                  <a:t>简介</a:t>
                </a:r>
                <a:endParaRPr lang="zh-CN" altLang="en-US" dirty="0">
                  <a:solidFill>
                    <a:schemeClr val="tx1"/>
                  </a:solidFill>
                  <a:sym typeface="思源黑体 CN Regular" panose="020B0500000000000000" pitchFamily="34" charset="-122"/>
                </a:endParaRPr>
              </a:p>
            </p:txBody>
          </p:sp>
          <p:sp>
            <p:nvSpPr>
              <p:cNvPr id="25" name="文本框 24"/>
              <p:cNvSpPr txBox="1"/>
              <p:nvPr/>
            </p:nvSpPr>
            <p:spPr>
              <a:xfrm>
                <a:off x="1706082" y="2564917"/>
                <a:ext cx="759823" cy="738664"/>
              </a:xfrm>
              <a:prstGeom prst="rect">
                <a:avLst/>
              </a:prstGeom>
              <a:noFill/>
            </p:spPr>
            <p:txBody>
              <a:bodyPr wrap="none" lIns="0" tIns="0" rIns="0" bIns="0" rtlCol="0">
                <a:spAutoFit/>
              </a:bodyPr>
              <a:lstStyle/>
              <a:p>
                <a:pPr algn="l"/>
                <a:r>
                  <a:rPr lang="en-US" altLang="zh-CN" sz="4800" b="1" dirty="0">
                    <a:solidFill>
                      <a:srgbClr val="94D9F8">
                        <a:alpha val="30000"/>
                      </a:srgbClr>
                    </a:solidFill>
                    <a:latin typeface="微软雅黑" panose="020B0503020204020204" pitchFamily="34" charset="-122"/>
                    <a:ea typeface="微软雅黑" panose="020B0503020204020204" pitchFamily="34" charset="-122"/>
                  </a:rPr>
                  <a:t>01</a:t>
                </a:r>
                <a:endParaRPr lang="zh-CN" altLang="en-US" sz="4800" b="1" dirty="0">
                  <a:solidFill>
                    <a:srgbClr val="94D9F8">
                      <a:alpha val="30000"/>
                    </a:srgb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910133" y="2479192"/>
              <a:ext cx="4056071" cy="879653"/>
              <a:chOff x="5828139" y="2564917"/>
              <a:chExt cx="4056071" cy="879653"/>
            </a:xfrm>
          </p:grpSpPr>
          <p:sp>
            <p:nvSpPr>
              <p:cNvPr id="14" name="文本框 13"/>
              <p:cNvSpPr txBox="1"/>
              <p:nvPr/>
            </p:nvSpPr>
            <p:spPr>
              <a:xfrm>
                <a:off x="6729167" y="2623139"/>
                <a:ext cx="1668342" cy="492443"/>
              </a:xfrm>
              <a:prstGeom prst="rect">
                <a:avLst/>
              </a:prstGeom>
              <a:noFill/>
            </p:spPr>
            <p:txBody>
              <a:bodyPr wrap="none" lIns="0" tIns="0" rIns="0" bIns="0" rtlCol="0">
                <a:spAutoFit/>
              </a:bodyPr>
              <a:lstStyle/>
              <a:p>
                <a:pPr algn="l"/>
                <a:r>
                  <a:rPr lang="en-US" altLang="zh-CN" sz="3200" b="1" dirty="0">
                    <a:solidFill>
                      <a:schemeClr val="accent1"/>
                    </a:solidFill>
                    <a:latin typeface="思源黑体 Heavy" panose="020B0A00000000000000" pitchFamily="34" charset="-122"/>
                    <a:ea typeface="思源黑体 Heavy" panose="020B0A00000000000000" pitchFamily="34" charset="-122"/>
                  </a:rPr>
                  <a:t>PART 02</a:t>
                </a:r>
                <a:endParaRPr lang="zh-CN" altLang="en-US" sz="3200" b="1" dirty="0">
                  <a:solidFill>
                    <a:schemeClr val="accent1"/>
                  </a:solidFill>
                  <a:latin typeface="思源黑体 Heavy" panose="020B0A00000000000000" pitchFamily="34" charset="-122"/>
                  <a:ea typeface="思源黑体 Heavy" panose="020B0A00000000000000" pitchFamily="34" charset="-122"/>
                </a:endParaRPr>
              </a:p>
            </p:txBody>
          </p:sp>
          <p:sp>
            <p:nvSpPr>
              <p:cNvPr id="16" name="文本框 15"/>
              <p:cNvSpPr txBox="1"/>
              <p:nvPr/>
            </p:nvSpPr>
            <p:spPr>
              <a:xfrm>
                <a:off x="6729168" y="3167710"/>
                <a:ext cx="3155042" cy="276860"/>
              </a:xfrm>
              <a:prstGeom prst="rect">
                <a:avLst/>
              </a:prstGeom>
              <a:noFill/>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en-US" altLang="zh-CN" dirty="0">
                    <a:solidFill>
                      <a:schemeClr val="tx1"/>
                    </a:solidFill>
                    <a:sym typeface="思源黑体 CN Regular" panose="020B0500000000000000" pitchFamily="34" charset="-122"/>
                  </a:rPr>
                  <a:t>Vue</a:t>
                </a:r>
                <a:r>
                  <a:rPr lang="zh-CN" altLang="en-US" dirty="0">
                    <a:solidFill>
                      <a:schemeClr val="tx1"/>
                    </a:solidFill>
                    <a:sym typeface="思源黑体 CN Regular" panose="020B0500000000000000" pitchFamily="34" charset="-122"/>
                  </a:rPr>
                  <a:t>框架基本使用步骤与</a:t>
                </a:r>
                <a:r>
                  <a:rPr lang="zh-CN" altLang="en-US" dirty="0">
                    <a:solidFill>
                      <a:schemeClr val="tx1"/>
                    </a:solidFill>
                    <a:sym typeface="思源黑体 CN Regular" panose="020B0500000000000000" pitchFamily="34" charset="-122"/>
                  </a:rPr>
                  <a:t>方法</a:t>
                </a:r>
                <a:endParaRPr lang="zh-CN" altLang="en-US" dirty="0">
                  <a:solidFill>
                    <a:schemeClr val="tx1"/>
                  </a:solidFill>
                  <a:sym typeface="思源黑体 CN Regular" panose="020B0500000000000000" pitchFamily="34" charset="-122"/>
                </a:endParaRPr>
              </a:p>
            </p:txBody>
          </p:sp>
          <p:sp>
            <p:nvSpPr>
              <p:cNvPr id="26" name="文本框 25"/>
              <p:cNvSpPr txBox="1"/>
              <p:nvPr/>
            </p:nvSpPr>
            <p:spPr>
              <a:xfrm>
                <a:off x="5828139" y="2564917"/>
                <a:ext cx="750205" cy="738664"/>
              </a:xfrm>
              <a:prstGeom prst="rect">
                <a:avLst/>
              </a:prstGeom>
              <a:noFill/>
            </p:spPr>
            <p:txBody>
              <a:bodyPr wrap="none" lIns="0" tIns="0" rIns="0" bIns="0" rtlCol="0">
                <a:spAutoFit/>
              </a:bodyPr>
              <a:lstStyle/>
              <a:p>
                <a:pPr algn="l"/>
                <a:r>
                  <a:rPr lang="en-US" altLang="zh-CN" sz="4800" b="1" dirty="0">
                    <a:solidFill>
                      <a:srgbClr val="94D9F8">
                        <a:alpha val="30000"/>
                      </a:srgbClr>
                    </a:solidFill>
                    <a:latin typeface="思源黑体 Heavy" panose="020B0A00000000000000" pitchFamily="34" charset="-122"/>
                    <a:ea typeface="思源黑体 Heavy" panose="020B0A00000000000000" pitchFamily="34" charset="-122"/>
                  </a:rPr>
                  <a:t>02</a:t>
                </a:r>
                <a:endParaRPr lang="zh-CN" altLang="en-US" sz="4800" b="1" dirty="0">
                  <a:solidFill>
                    <a:srgbClr val="94D9F8">
                      <a:alpha val="30000"/>
                    </a:srgbClr>
                  </a:solidFill>
                  <a:latin typeface="思源黑体 Heavy" panose="020B0A00000000000000" pitchFamily="34" charset="-122"/>
                  <a:ea typeface="思源黑体 Heavy" panose="020B0A00000000000000" pitchFamily="34" charset="-122"/>
                </a:endParaRPr>
              </a:p>
            </p:txBody>
          </p:sp>
        </p:grpSp>
        <p:grpSp>
          <p:nvGrpSpPr>
            <p:cNvPr id="31" name="组合 30"/>
            <p:cNvGrpSpPr/>
            <p:nvPr/>
          </p:nvGrpSpPr>
          <p:grpSpPr>
            <a:xfrm>
              <a:off x="1429857" y="4063093"/>
              <a:ext cx="4056071" cy="879653"/>
              <a:chOff x="1706082" y="4088917"/>
              <a:chExt cx="4056071" cy="879653"/>
            </a:xfrm>
          </p:grpSpPr>
          <p:sp>
            <p:nvSpPr>
              <p:cNvPr id="18" name="文本框 17"/>
              <p:cNvSpPr txBox="1"/>
              <p:nvPr/>
            </p:nvSpPr>
            <p:spPr>
              <a:xfrm>
                <a:off x="2607110" y="4147139"/>
                <a:ext cx="1714380" cy="492443"/>
              </a:xfrm>
              <a:prstGeom prst="rect">
                <a:avLst/>
              </a:prstGeom>
              <a:noFill/>
            </p:spPr>
            <p:txBody>
              <a:bodyPr wrap="none" lIns="0" tIns="0" rIns="0" bIns="0" rtlCol="0">
                <a:spAutoFit/>
              </a:bodyPr>
              <a:lstStyle/>
              <a:p>
                <a:pPr algn="l"/>
                <a:r>
                  <a:rPr lang="en-US" altLang="zh-CN" sz="3200" b="1" dirty="0">
                    <a:solidFill>
                      <a:schemeClr val="accent1"/>
                    </a:solidFill>
                    <a:latin typeface="微软雅黑" panose="020B0503020204020204" pitchFamily="34" charset="-122"/>
                    <a:ea typeface="微软雅黑" panose="020B0503020204020204" pitchFamily="34" charset="-122"/>
                  </a:rPr>
                  <a:t>PART 03</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607111" y="4691710"/>
                <a:ext cx="3155042" cy="276860"/>
              </a:xfrm>
              <a:prstGeom prst="rect">
                <a:avLst/>
              </a:prstGeom>
              <a:noFill/>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en-US" altLang="zh-CN" dirty="0">
                    <a:solidFill>
                      <a:schemeClr val="tx1"/>
                    </a:solidFill>
                    <a:sym typeface="思源黑体 CN Regular" panose="020B0500000000000000" pitchFamily="34" charset="-122"/>
                  </a:rPr>
                  <a:t>Vue</a:t>
                </a:r>
                <a:r>
                  <a:rPr lang="zh-CN" altLang="en-US" dirty="0">
                    <a:solidFill>
                      <a:schemeClr val="tx1"/>
                    </a:solidFill>
                    <a:sym typeface="思源黑体 CN Regular" panose="020B0500000000000000" pitchFamily="34" charset="-122"/>
                  </a:rPr>
                  <a:t>框架</a:t>
                </a:r>
                <a:r>
                  <a:rPr lang="zh-CN" altLang="en-US" dirty="0">
                    <a:solidFill>
                      <a:schemeClr val="tx1"/>
                    </a:solidFill>
                    <a:sym typeface="思源黑体 CN Regular" panose="020B0500000000000000" pitchFamily="34" charset="-122"/>
                  </a:rPr>
                  <a:t>原理</a:t>
                </a:r>
                <a:endParaRPr lang="zh-CN" altLang="en-US" dirty="0">
                  <a:solidFill>
                    <a:schemeClr val="tx1"/>
                  </a:solidFill>
                  <a:sym typeface="思源黑体 CN Regular" panose="020B0500000000000000" pitchFamily="34" charset="-122"/>
                </a:endParaRPr>
              </a:p>
            </p:txBody>
          </p:sp>
          <p:sp>
            <p:nvSpPr>
              <p:cNvPr id="27" name="文本框 26"/>
              <p:cNvSpPr txBox="1"/>
              <p:nvPr/>
            </p:nvSpPr>
            <p:spPr>
              <a:xfrm>
                <a:off x="1706082" y="4088917"/>
                <a:ext cx="759823" cy="738664"/>
              </a:xfrm>
              <a:prstGeom prst="rect">
                <a:avLst/>
              </a:prstGeom>
              <a:noFill/>
            </p:spPr>
            <p:txBody>
              <a:bodyPr wrap="none" lIns="0" tIns="0" rIns="0" bIns="0" rtlCol="0">
                <a:spAutoFit/>
              </a:bodyPr>
              <a:lstStyle/>
              <a:p>
                <a:pPr algn="l"/>
                <a:r>
                  <a:rPr lang="en-US" altLang="zh-CN" sz="4800" b="1" dirty="0">
                    <a:solidFill>
                      <a:srgbClr val="94D9F8">
                        <a:alpha val="30000"/>
                      </a:srgbClr>
                    </a:solidFill>
                    <a:latin typeface="微软雅黑" panose="020B0503020204020204" pitchFamily="34" charset="-122"/>
                    <a:ea typeface="微软雅黑" panose="020B0503020204020204" pitchFamily="34" charset="-122"/>
                  </a:rPr>
                  <a:t>03</a:t>
                </a:r>
                <a:endParaRPr lang="zh-CN" altLang="en-US" sz="4800" b="1" dirty="0">
                  <a:solidFill>
                    <a:srgbClr val="94D9F8">
                      <a:alpha val="30000"/>
                    </a:srgb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5910133" y="4063093"/>
              <a:ext cx="4056071" cy="879653"/>
              <a:chOff x="5828139" y="4088917"/>
              <a:chExt cx="4056071" cy="879653"/>
            </a:xfrm>
          </p:grpSpPr>
          <p:sp>
            <p:nvSpPr>
              <p:cNvPr id="22" name="文本框 21"/>
              <p:cNvSpPr txBox="1"/>
              <p:nvPr/>
            </p:nvSpPr>
            <p:spPr>
              <a:xfrm>
                <a:off x="6729167" y="4147139"/>
                <a:ext cx="1714380" cy="492443"/>
              </a:xfrm>
              <a:prstGeom prst="rect">
                <a:avLst/>
              </a:prstGeom>
              <a:noFill/>
            </p:spPr>
            <p:txBody>
              <a:bodyPr wrap="none" lIns="0" tIns="0" rIns="0" bIns="0" rtlCol="0">
                <a:spAutoFit/>
              </a:bodyPr>
              <a:lstStyle/>
              <a:p>
                <a:pPr algn="l"/>
                <a:r>
                  <a:rPr lang="en-US" altLang="zh-CN" sz="3200" b="1" dirty="0">
                    <a:solidFill>
                      <a:schemeClr val="accent1"/>
                    </a:solidFill>
                    <a:latin typeface="微软雅黑" panose="020B0503020204020204" pitchFamily="34" charset="-122"/>
                    <a:ea typeface="微软雅黑" panose="020B0503020204020204" pitchFamily="34" charset="-122"/>
                  </a:rPr>
                  <a:t>PART 04</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729168" y="4691710"/>
                <a:ext cx="3155042" cy="276860"/>
              </a:xfrm>
              <a:prstGeom prst="rect">
                <a:avLst/>
              </a:prstGeom>
              <a:noFill/>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en-US" altLang="zh-CN" dirty="0">
                    <a:solidFill>
                      <a:schemeClr val="tx1"/>
                    </a:solidFill>
                    <a:sym typeface="思源黑体 CN Regular" panose="020B0500000000000000" pitchFamily="34" charset="-122"/>
                  </a:rPr>
                  <a:t>Vue</a:t>
                </a:r>
                <a:r>
                  <a:rPr lang="zh-CN" altLang="en-US" dirty="0">
                    <a:solidFill>
                      <a:schemeClr val="tx1"/>
                    </a:solidFill>
                    <a:sym typeface="思源黑体 CN Regular" panose="020B0500000000000000" pitchFamily="34" charset="-122"/>
                  </a:rPr>
                  <a:t>框架项目</a:t>
                </a:r>
                <a:r>
                  <a:rPr lang="zh-CN" altLang="en-US" dirty="0">
                    <a:solidFill>
                      <a:schemeClr val="tx1"/>
                    </a:solidFill>
                    <a:sym typeface="思源黑体 CN Regular" panose="020B0500000000000000" pitchFamily="34" charset="-122"/>
                  </a:rPr>
                  <a:t>案例</a:t>
                </a:r>
                <a:endParaRPr lang="zh-CN" altLang="en-US" dirty="0">
                  <a:solidFill>
                    <a:schemeClr val="tx1"/>
                  </a:solidFill>
                  <a:sym typeface="思源黑体 CN Regular" panose="020B0500000000000000" pitchFamily="34" charset="-122"/>
                </a:endParaRPr>
              </a:p>
            </p:txBody>
          </p:sp>
          <p:sp>
            <p:nvSpPr>
              <p:cNvPr id="28" name="文本框 27"/>
              <p:cNvSpPr txBox="1"/>
              <p:nvPr/>
            </p:nvSpPr>
            <p:spPr>
              <a:xfrm>
                <a:off x="5828139" y="4088917"/>
                <a:ext cx="759823" cy="738664"/>
              </a:xfrm>
              <a:prstGeom prst="rect">
                <a:avLst/>
              </a:prstGeom>
              <a:noFill/>
            </p:spPr>
            <p:txBody>
              <a:bodyPr wrap="none" lIns="0" tIns="0" rIns="0" bIns="0" rtlCol="0">
                <a:spAutoFit/>
              </a:bodyPr>
              <a:lstStyle/>
              <a:p>
                <a:pPr algn="l"/>
                <a:r>
                  <a:rPr lang="en-US" altLang="zh-CN" sz="4800" b="1" dirty="0">
                    <a:solidFill>
                      <a:srgbClr val="94D9F8">
                        <a:alpha val="30000"/>
                      </a:srgbClr>
                    </a:solidFill>
                    <a:latin typeface="微软雅黑" panose="020B0503020204020204" pitchFamily="34" charset="-122"/>
                    <a:ea typeface="微软雅黑" panose="020B0503020204020204" pitchFamily="34" charset="-122"/>
                  </a:rPr>
                  <a:t>04</a:t>
                </a:r>
                <a:endParaRPr lang="zh-CN" altLang="en-US" sz="4800" b="1" dirty="0">
                  <a:solidFill>
                    <a:srgbClr val="94D9F8">
                      <a:alpha val="30000"/>
                    </a:srgbClr>
                  </a:solidFill>
                  <a:latin typeface="微软雅黑" panose="020B0503020204020204" pitchFamily="34" charset="-122"/>
                  <a:ea typeface="微软雅黑" panose="020B0503020204020204" pitchFamily="34" charset="-122"/>
                </a:endParaRPr>
              </a:p>
            </p:txBody>
          </p:sp>
        </p:grpSp>
      </p:grpSp>
      <p:sp>
        <p:nvSpPr>
          <p:cNvPr id="44" name="任意多边形: 形状 43"/>
          <p:cNvSpPr/>
          <p:nvPr/>
        </p:nvSpPr>
        <p:spPr>
          <a:xfrm rot="5400000">
            <a:off x="71232" y="5022510"/>
            <a:ext cx="1764258" cy="1906723"/>
          </a:xfrm>
          <a:custGeom>
            <a:avLst/>
            <a:gdLst>
              <a:gd name="connsiteX0" fmla="*/ 0 w 1764258"/>
              <a:gd name="connsiteY0" fmla="*/ 1155331 h 1906723"/>
              <a:gd name="connsiteX1" fmla="*/ 753202 w 1764258"/>
              <a:gd name="connsiteY1" fmla="*/ 79309 h 1906723"/>
              <a:gd name="connsiteX2" fmla="*/ 1758251 w 1764258"/>
              <a:gd name="connsiteY2" fmla="*/ 152709 h 1906723"/>
              <a:gd name="connsiteX3" fmla="*/ 1764258 w 1764258"/>
              <a:gd name="connsiteY3" fmla="*/ 156722 h 1906723"/>
              <a:gd name="connsiteX4" fmla="*/ 1764258 w 1764258"/>
              <a:gd name="connsiteY4" fmla="*/ 1906723 h 1906723"/>
              <a:gd name="connsiteX5" fmla="*/ 1151384 w 1764258"/>
              <a:gd name="connsiteY5" fmla="*/ 1906723 h 1906723"/>
              <a:gd name="connsiteX6" fmla="*/ 1157284 w 1764258"/>
              <a:gd name="connsiteY6" fmla="*/ 1745715 h 1906723"/>
              <a:gd name="connsiteX7" fmla="*/ 1695309 w 1764258"/>
              <a:gd name="connsiteY7" fmla="*/ 1412468 h 1906723"/>
              <a:gd name="connsiteX8" fmla="*/ 1590653 w 1764258"/>
              <a:gd name="connsiteY8" fmla="*/ 788311 h 1906723"/>
              <a:gd name="connsiteX9" fmla="*/ 973355 w 1764258"/>
              <a:gd name="connsiteY9" fmla="*/ 648784 h 1906723"/>
              <a:gd name="connsiteX10" fmla="*/ 610432 w 1764258"/>
              <a:gd name="connsiteY10" fmla="*/ 1167254 h 190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4258" h="1906723">
                <a:moveTo>
                  <a:pt x="0" y="1155331"/>
                </a:moveTo>
                <a:cubicBezTo>
                  <a:pt x="9343" y="677009"/>
                  <a:pt x="306973" y="251817"/>
                  <a:pt x="753202" y="79309"/>
                </a:cubicBezTo>
                <a:cubicBezTo>
                  <a:pt x="1087874" y="-50071"/>
                  <a:pt x="1456302" y="-18053"/>
                  <a:pt x="1758251" y="152709"/>
                </a:cubicBezTo>
                <a:lnTo>
                  <a:pt x="1764258" y="156722"/>
                </a:lnTo>
                <a:lnTo>
                  <a:pt x="1764258" y="1906723"/>
                </a:lnTo>
                <a:lnTo>
                  <a:pt x="1151384" y="1906723"/>
                </a:lnTo>
                <a:lnTo>
                  <a:pt x="1157284" y="1745715"/>
                </a:lnTo>
                <a:cubicBezTo>
                  <a:pt x="1387648" y="1754157"/>
                  <a:pt x="1600250" y="1622474"/>
                  <a:pt x="1695309" y="1412468"/>
                </a:cubicBezTo>
                <a:cubicBezTo>
                  <a:pt x="1790368" y="1202462"/>
                  <a:pt x="1749013" y="955825"/>
                  <a:pt x="1590653" y="788311"/>
                </a:cubicBezTo>
                <a:cubicBezTo>
                  <a:pt x="1432293" y="620798"/>
                  <a:pt x="1188366" y="565663"/>
                  <a:pt x="973355" y="648784"/>
                </a:cubicBezTo>
                <a:cubicBezTo>
                  <a:pt x="758344" y="731905"/>
                  <a:pt x="614934" y="936780"/>
                  <a:pt x="610432" y="116725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nvGrpSpPr>
          <p:cNvPr id="38" name="组合 37"/>
          <p:cNvGrpSpPr/>
          <p:nvPr/>
        </p:nvGrpSpPr>
        <p:grpSpPr>
          <a:xfrm flipV="1">
            <a:off x="11610495" y="5352872"/>
            <a:ext cx="112496" cy="1096746"/>
            <a:chOff x="261360" y="5432331"/>
            <a:chExt cx="112496" cy="1096746"/>
          </a:xfrm>
        </p:grpSpPr>
        <p:sp>
          <p:nvSpPr>
            <p:cNvPr id="39" name="椭圆 38"/>
            <p:cNvSpPr/>
            <p:nvPr/>
          </p:nvSpPr>
          <p:spPr>
            <a:xfrm flipH="1">
              <a:off x="261360" y="6416581"/>
              <a:ext cx="112496" cy="112496"/>
            </a:xfrm>
            <a:prstGeom prst="ellipse">
              <a:avLst/>
            </a:pr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p:cNvSpPr/>
            <p:nvPr/>
          </p:nvSpPr>
          <p:spPr>
            <a:xfrm flipH="1">
              <a:off x="261360" y="6088498"/>
              <a:ext cx="112496" cy="112496"/>
            </a:xfrm>
            <a:prstGeom prst="ellipse">
              <a:avLst/>
            </a:prstGeom>
            <a:solidFill>
              <a:srgbClr val="52CAA8">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41" name="椭圆 40"/>
            <p:cNvSpPr/>
            <p:nvPr/>
          </p:nvSpPr>
          <p:spPr>
            <a:xfrm flipH="1">
              <a:off x="261360" y="5760415"/>
              <a:ext cx="112496" cy="112496"/>
            </a:xfrm>
            <a:prstGeom prst="ellipse">
              <a:avLst/>
            </a:prstGeom>
            <a:solidFill>
              <a:srgbClr val="52CAA8">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42" name="椭圆 41"/>
            <p:cNvSpPr/>
            <p:nvPr/>
          </p:nvSpPr>
          <p:spPr>
            <a:xfrm flipH="1">
              <a:off x="261360" y="5432331"/>
              <a:ext cx="112496" cy="112496"/>
            </a:xfrm>
            <a:prstGeom prst="ellipse">
              <a:avLst/>
            </a:prstGeom>
            <a:solidFill>
              <a:srgbClr val="52CAA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1" y="0"/>
            <a:ext cx="9303659" cy="6858000"/>
          </a:xfrm>
          <a:custGeom>
            <a:avLst/>
            <a:gdLst>
              <a:gd name="connsiteX0" fmla="*/ 0 w 9303659"/>
              <a:gd name="connsiteY0" fmla="*/ 5112890 h 6858000"/>
              <a:gd name="connsiteX1" fmla="*/ 69072 w 9303659"/>
              <a:gd name="connsiteY1" fmla="*/ 5256273 h 6858000"/>
              <a:gd name="connsiteX2" fmla="*/ 1612615 w 9303659"/>
              <a:gd name="connsiteY2" fmla="*/ 6799817 h 6858000"/>
              <a:gd name="connsiteX3" fmla="*/ 1726217 w 9303659"/>
              <a:gd name="connsiteY3" fmla="*/ 6858000 h 6858000"/>
              <a:gd name="connsiteX4" fmla="*/ 0 w 9303659"/>
              <a:gd name="connsiteY4" fmla="*/ 6858000 h 6858000"/>
              <a:gd name="connsiteX5" fmla="*/ 5153559 w 9303659"/>
              <a:gd name="connsiteY5" fmla="*/ 0 h 6858000"/>
              <a:gd name="connsiteX6" fmla="*/ 8195189 w 9303659"/>
              <a:gd name="connsiteY6" fmla="*/ 0 h 6858000"/>
              <a:gd name="connsiteX7" fmla="*/ 8302219 w 9303659"/>
              <a:gd name="connsiteY7" fmla="*/ 150510 h 6858000"/>
              <a:gd name="connsiteX8" fmla="*/ 9303659 w 9303659"/>
              <a:gd name="connsiteY8" fmla="*/ 3429000 h 6858000"/>
              <a:gd name="connsiteX9" fmla="*/ 8302219 w 9303659"/>
              <a:gd name="connsiteY9" fmla="*/ 6707490 h 6858000"/>
              <a:gd name="connsiteX10" fmla="*/ 8195189 w 9303659"/>
              <a:gd name="connsiteY10" fmla="*/ 6858000 h 6858000"/>
              <a:gd name="connsiteX11" fmla="*/ 5153559 w 9303659"/>
              <a:gd name="connsiteY11" fmla="*/ 6858000 h 6858000"/>
              <a:gd name="connsiteX12" fmla="*/ 5267162 w 9303659"/>
              <a:gd name="connsiteY12" fmla="*/ 6799817 h 6858000"/>
              <a:gd name="connsiteX13" fmla="*/ 7273387 w 9303659"/>
              <a:gd name="connsiteY13" fmla="*/ 3429000 h 6858000"/>
              <a:gd name="connsiteX14" fmla="*/ 5267162 w 9303659"/>
              <a:gd name="connsiteY14" fmla="*/ 58184 h 6858000"/>
              <a:gd name="connsiteX15" fmla="*/ 0 w 9303659"/>
              <a:gd name="connsiteY15" fmla="*/ 0 h 6858000"/>
              <a:gd name="connsiteX16" fmla="*/ 1726217 w 9303659"/>
              <a:gd name="connsiteY16" fmla="*/ 0 h 6858000"/>
              <a:gd name="connsiteX17" fmla="*/ 1612615 w 9303659"/>
              <a:gd name="connsiteY17" fmla="*/ 58184 h 6858000"/>
              <a:gd name="connsiteX18" fmla="*/ 69072 w 9303659"/>
              <a:gd name="connsiteY18" fmla="*/ 1601727 h 6858000"/>
              <a:gd name="connsiteX19" fmla="*/ 0 w 9303659"/>
              <a:gd name="connsiteY19" fmla="*/ 17451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3659" h="6858000">
                <a:moveTo>
                  <a:pt x="0" y="5112890"/>
                </a:moveTo>
                <a:lnTo>
                  <a:pt x="69072" y="5256273"/>
                </a:lnTo>
                <a:cubicBezTo>
                  <a:pt x="423160" y="5908091"/>
                  <a:pt x="960798" y="6445728"/>
                  <a:pt x="1612615" y="6799817"/>
                </a:cubicBezTo>
                <a:lnTo>
                  <a:pt x="1726217" y="6858000"/>
                </a:lnTo>
                <a:lnTo>
                  <a:pt x="0" y="6858000"/>
                </a:lnTo>
                <a:close/>
                <a:moveTo>
                  <a:pt x="5153559" y="0"/>
                </a:moveTo>
                <a:lnTo>
                  <a:pt x="8195189" y="0"/>
                </a:lnTo>
                <a:lnTo>
                  <a:pt x="8302219" y="150510"/>
                </a:lnTo>
                <a:cubicBezTo>
                  <a:pt x="8934476" y="1086374"/>
                  <a:pt x="9303659" y="2214574"/>
                  <a:pt x="9303659" y="3429000"/>
                </a:cubicBezTo>
                <a:cubicBezTo>
                  <a:pt x="9303659" y="4643427"/>
                  <a:pt x="8934476" y="5771626"/>
                  <a:pt x="8302219" y="6707490"/>
                </a:cubicBezTo>
                <a:lnTo>
                  <a:pt x="8195189" y="6858000"/>
                </a:lnTo>
                <a:lnTo>
                  <a:pt x="5153559" y="6858000"/>
                </a:lnTo>
                <a:lnTo>
                  <a:pt x="5267162" y="6799817"/>
                </a:lnTo>
                <a:cubicBezTo>
                  <a:pt x="6462160" y="6150655"/>
                  <a:pt x="7273387" y="4884564"/>
                  <a:pt x="7273387" y="3429000"/>
                </a:cubicBezTo>
                <a:cubicBezTo>
                  <a:pt x="7273387" y="1973437"/>
                  <a:pt x="6462160" y="707346"/>
                  <a:pt x="5267162" y="58184"/>
                </a:cubicBezTo>
                <a:close/>
                <a:moveTo>
                  <a:pt x="0" y="0"/>
                </a:moveTo>
                <a:lnTo>
                  <a:pt x="1726217" y="0"/>
                </a:lnTo>
                <a:lnTo>
                  <a:pt x="1612615" y="58184"/>
                </a:lnTo>
                <a:cubicBezTo>
                  <a:pt x="960798" y="412272"/>
                  <a:pt x="423160" y="949910"/>
                  <a:pt x="69072" y="1601727"/>
                </a:cubicBezTo>
                <a:lnTo>
                  <a:pt x="0" y="1745111"/>
                </a:lnTo>
                <a:close/>
              </a:path>
            </a:pathLst>
          </a:custGeom>
          <a:solidFill>
            <a:srgbClr val="94D9F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 name="任意多边形: 形状 6"/>
          <p:cNvSpPr/>
          <p:nvPr/>
        </p:nvSpPr>
        <p:spPr>
          <a:xfrm>
            <a:off x="8195190" y="0"/>
            <a:ext cx="3996810" cy="6858000"/>
          </a:xfrm>
          <a:custGeom>
            <a:avLst/>
            <a:gdLst>
              <a:gd name="connsiteX0" fmla="*/ 1099 w 3996810"/>
              <a:gd name="connsiteY0" fmla="*/ 0 h 6858000"/>
              <a:gd name="connsiteX1" fmla="*/ 3996810 w 3996810"/>
              <a:gd name="connsiteY1" fmla="*/ 0 h 6858000"/>
              <a:gd name="connsiteX2" fmla="*/ 3996810 w 3996810"/>
              <a:gd name="connsiteY2" fmla="*/ 6858000 h 6858000"/>
              <a:gd name="connsiteX3" fmla="*/ 0 w 3996810"/>
              <a:gd name="connsiteY3" fmla="*/ 6858000 h 6858000"/>
              <a:gd name="connsiteX4" fmla="*/ 107030 w 3996810"/>
              <a:gd name="connsiteY4" fmla="*/ 6707491 h 6858000"/>
              <a:gd name="connsiteX5" fmla="*/ 1108470 w 3996810"/>
              <a:gd name="connsiteY5" fmla="*/ 3429000 h 6858000"/>
              <a:gd name="connsiteX6" fmla="*/ 155888 w 3996810"/>
              <a:gd name="connsiteY6" fmla="*/ 224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6810" h="6858000">
                <a:moveTo>
                  <a:pt x="1099" y="0"/>
                </a:moveTo>
                <a:lnTo>
                  <a:pt x="3996810" y="0"/>
                </a:lnTo>
                <a:lnTo>
                  <a:pt x="3996810" y="6858000"/>
                </a:lnTo>
                <a:lnTo>
                  <a:pt x="0" y="6858000"/>
                </a:lnTo>
                <a:lnTo>
                  <a:pt x="107030" y="6707491"/>
                </a:lnTo>
                <a:cubicBezTo>
                  <a:pt x="739287" y="5771627"/>
                  <a:pt x="1108470" y="4643427"/>
                  <a:pt x="1108470" y="3429000"/>
                </a:cubicBezTo>
                <a:cubicBezTo>
                  <a:pt x="1108470" y="2246199"/>
                  <a:pt x="758265" y="1145193"/>
                  <a:pt x="155888" y="224014"/>
                </a:cubicBezTo>
                <a:close/>
              </a:path>
            </a:pathLst>
          </a:custGeom>
          <a:blipFill>
            <a:blip r:embed="rId1"/>
            <a:srcRect/>
            <a:stretch>
              <a:fillRect l="-176843" r="-281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6" name="组合 15"/>
          <p:cNvGrpSpPr/>
          <p:nvPr/>
        </p:nvGrpSpPr>
        <p:grpSpPr>
          <a:xfrm>
            <a:off x="1098028" y="873125"/>
            <a:ext cx="4506595" cy="2966703"/>
            <a:chOff x="1098028" y="626383"/>
            <a:chExt cx="4506595" cy="2966703"/>
          </a:xfrm>
        </p:grpSpPr>
        <p:sp>
          <p:nvSpPr>
            <p:cNvPr id="11" name="文本框 10"/>
            <p:cNvSpPr txBox="1"/>
            <p:nvPr/>
          </p:nvSpPr>
          <p:spPr>
            <a:xfrm>
              <a:off x="1098028" y="626383"/>
              <a:ext cx="2183290" cy="2123658"/>
            </a:xfrm>
            <a:prstGeom prst="rect">
              <a:avLst/>
            </a:prstGeom>
            <a:noFill/>
          </p:spPr>
          <p:txBody>
            <a:bodyPr wrap="none" lIns="0" tIns="0" rIns="0" bIns="0" rtlCol="0">
              <a:spAutoFit/>
            </a:bodyPr>
            <a:lstStyle/>
            <a:p>
              <a:pPr algn="l"/>
              <a:r>
                <a:rPr lang="en-US" altLang="zh-CN" sz="13800" b="1" dirty="0">
                  <a:solidFill>
                    <a:schemeClr val="bg2"/>
                  </a:solidFill>
                  <a:latin typeface="微软雅黑" panose="020B0503020204020204" pitchFamily="34" charset="-122"/>
                  <a:ea typeface="微软雅黑" panose="020B0503020204020204" pitchFamily="34" charset="-122"/>
                </a:rPr>
                <a:t>01</a:t>
              </a:r>
              <a:endParaRPr lang="zh-CN" altLang="en-US" sz="13800" b="1" dirty="0">
                <a:solidFill>
                  <a:schemeClr val="bg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098028" y="2669796"/>
              <a:ext cx="4506595" cy="923290"/>
            </a:xfrm>
            <a:prstGeom prst="rect">
              <a:avLst/>
            </a:prstGeom>
            <a:noFill/>
          </p:spPr>
          <p:txBody>
            <a:bodyPr wrap="none" lIns="0" tIns="0" rIns="0" bIns="0" rtlCol="0">
              <a:spAutoFit/>
            </a:bodyPr>
            <a:lstStyle/>
            <a:p>
              <a:pPr algn="l"/>
              <a:r>
                <a:rPr lang="en-US" altLang="zh-CN" sz="6000" b="1" dirty="0">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Vue</a:t>
              </a:r>
              <a:r>
                <a:rPr lang="zh-CN" altLang="en-US" sz="6000" b="1" dirty="0">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框架简介</a:t>
              </a:r>
              <a:endParaRPr lang="zh-CN" altLang="en-US" sz="6000" b="1" dirty="0">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空心弧 25"/>
          <p:cNvSpPr/>
          <p:nvPr/>
        </p:nvSpPr>
        <p:spPr>
          <a:xfrm rot="7200000">
            <a:off x="3267962" y="3706051"/>
            <a:ext cx="1999599" cy="1999599"/>
          </a:xfrm>
          <a:prstGeom prst="blockArc">
            <a:avLst>
              <a:gd name="adj1" fmla="val 10867144"/>
              <a:gd name="adj2" fmla="val 5525927"/>
              <a:gd name="adj3" fmla="val 25908"/>
            </a:avLst>
          </a:prstGeom>
          <a:solidFill>
            <a:srgbClr val="94D9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p:cNvSpPr/>
          <p:nvPr/>
        </p:nvSpPr>
        <p:spPr>
          <a:xfrm>
            <a:off x="1" y="241299"/>
            <a:ext cx="4048125" cy="6197600"/>
          </a:xfrm>
          <a:custGeom>
            <a:avLst/>
            <a:gdLst>
              <a:gd name="connsiteX0" fmla="*/ 949325 w 4048125"/>
              <a:gd name="connsiteY0" fmla="*/ 0 h 6197600"/>
              <a:gd name="connsiteX1" fmla="*/ 4048125 w 4048125"/>
              <a:gd name="connsiteY1" fmla="*/ 3098800 h 6197600"/>
              <a:gd name="connsiteX2" fmla="*/ 949325 w 4048125"/>
              <a:gd name="connsiteY2" fmla="*/ 6197600 h 6197600"/>
              <a:gd name="connsiteX3" fmla="*/ 27837 w 4048125"/>
              <a:gd name="connsiteY3" fmla="*/ 6058284 h 6197600"/>
              <a:gd name="connsiteX4" fmla="*/ 0 w 4048125"/>
              <a:gd name="connsiteY4" fmla="*/ 6048096 h 6197600"/>
              <a:gd name="connsiteX5" fmla="*/ 0 w 4048125"/>
              <a:gd name="connsiteY5" fmla="*/ 4659711 h 6197600"/>
              <a:gd name="connsiteX6" fmla="*/ 77616 w 4048125"/>
              <a:gd name="connsiteY6" fmla="*/ 4706863 h 6197600"/>
              <a:gd name="connsiteX7" fmla="*/ 949325 w 4048125"/>
              <a:gd name="connsiteY7" fmla="*/ 4927588 h 6197600"/>
              <a:gd name="connsiteX8" fmla="*/ 2778113 w 4048125"/>
              <a:gd name="connsiteY8" fmla="*/ 3098800 h 6197600"/>
              <a:gd name="connsiteX9" fmla="*/ 949325 w 4048125"/>
              <a:gd name="connsiteY9" fmla="*/ 1270012 h 6197600"/>
              <a:gd name="connsiteX10" fmla="*/ 77616 w 4048125"/>
              <a:gd name="connsiteY10" fmla="*/ 1490737 h 6197600"/>
              <a:gd name="connsiteX11" fmla="*/ 0 w 4048125"/>
              <a:gd name="connsiteY11" fmla="*/ 1537890 h 6197600"/>
              <a:gd name="connsiteX12" fmla="*/ 0 w 4048125"/>
              <a:gd name="connsiteY12" fmla="*/ 149504 h 6197600"/>
              <a:gd name="connsiteX13" fmla="*/ 27837 w 4048125"/>
              <a:gd name="connsiteY13" fmla="*/ 139316 h 6197600"/>
              <a:gd name="connsiteX14" fmla="*/ 949325 w 4048125"/>
              <a:gd name="connsiteY14" fmla="*/ 0 h 619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8125" h="6197600">
                <a:moveTo>
                  <a:pt x="949325" y="0"/>
                </a:moveTo>
                <a:cubicBezTo>
                  <a:pt x="2660745" y="0"/>
                  <a:pt x="4048125" y="1387380"/>
                  <a:pt x="4048125" y="3098800"/>
                </a:cubicBezTo>
                <a:cubicBezTo>
                  <a:pt x="4048125" y="4810220"/>
                  <a:pt x="2660745" y="6197600"/>
                  <a:pt x="949325" y="6197600"/>
                </a:cubicBezTo>
                <a:cubicBezTo>
                  <a:pt x="628434" y="6197600"/>
                  <a:pt x="318935" y="6148825"/>
                  <a:pt x="27837" y="6058284"/>
                </a:cubicBezTo>
                <a:lnTo>
                  <a:pt x="0" y="6048096"/>
                </a:lnTo>
                <a:lnTo>
                  <a:pt x="0" y="4659711"/>
                </a:lnTo>
                <a:lnTo>
                  <a:pt x="77616" y="4706863"/>
                </a:lnTo>
                <a:cubicBezTo>
                  <a:pt x="336743" y="4847630"/>
                  <a:pt x="633696" y="4927588"/>
                  <a:pt x="949325" y="4927588"/>
                </a:cubicBezTo>
                <a:cubicBezTo>
                  <a:pt x="1959337" y="4927588"/>
                  <a:pt x="2778113" y="4108812"/>
                  <a:pt x="2778113" y="3098800"/>
                </a:cubicBezTo>
                <a:cubicBezTo>
                  <a:pt x="2778113" y="2088788"/>
                  <a:pt x="1959337" y="1270012"/>
                  <a:pt x="949325" y="1270012"/>
                </a:cubicBezTo>
                <a:cubicBezTo>
                  <a:pt x="633696" y="1270012"/>
                  <a:pt x="336743" y="1349971"/>
                  <a:pt x="77616" y="1490737"/>
                </a:cubicBezTo>
                <a:lnTo>
                  <a:pt x="0" y="1537890"/>
                </a:lnTo>
                <a:lnTo>
                  <a:pt x="0" y="149504"/>
                </a:lnTo>
                <a:lnTo>
                  <a:pt x="27837" y="139316"/>
                </a:lnTo>
                <a:cubicBezTo>
                  <a:pt x="318935" y="48775"/>
                  <a:pt x="628434" y="0"/>
                  <a:pt x="949325" y="0"/>
                </a:cubicBezTo>
                <a:close/>
              </a:path>
            </a:pathLst>
          </a:custGeom>
          <a:solidFill>
            <a:srgbClr val="94D9F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 name="文本框 6"/>
          <p:cNvSpPr txBox="1"/>
          <p:nvPr/>
        </p:nvSpPr>
        <p:spPr>
          <a:xfrm>
            <a:off x="1431388" y="1177623"/>
            <a:ext cx="3657600" cy="738505"/>
          </a:xfrm>
          <a:prstGeom prst="rect">
            <a:avLst/>
          </a:prstGeom>
          <a:noFill/>
        </p:spPr>
        <p:txBody>
          <a:bodyPr wrap="none" lIns="0" tIns="0" rIns="0" bIns="0" rtlCol="0">
            <a:spAutoFit/>
          </a:bodyPr>
          <a:lstStyle/>
          <a:p>
            <a:pPr algn="l"/>
            <a:r>
              <a:rPr lang="zh-CN" altLang="en-US" sz="4800" b="1" dirty="0">
                <a:solidFill>
                  <a:schemeClr val="accent1">
                    <a:alpha val="99000"/>
                  </a:schemeClr>
                </a:solidFill>
                <a:latin typeface="微软雅黑" panose="020B0503020204020204" pitchFamily="34" charset="-122"/>
                <a:ea typeface="微软雅黑" panose="020B0503020204020204" pitchFamily="34" charset="-122"/>
              </a:rPr>
              <a:t>什么叫</a:t>
            </a:r>
            <a:r>
              <a:rPr lang="zh-CN" altLang="en-US" sz="4800" b="1" dirty="0">
                <a:solidFill>
                  <a:schemeClr val="accent1">
                    <a:alpha val="99000"/>
                  </a:schemeClr>
                </a:solidFill>
                <a:latin typeface="微软雅黑" panose="020B0503020204020204" pitchFamily="34" charset="-122"/>
                <a:ea typeface="微软雅黑" panose="020B0503020204020204" pitchFamily="34" charset="-122"/>
              </a:rPr>
              <a:t>框架？</a:t>
            </a:r>
            <a:endParaRPr lang="zh-CN" altLang="en-US" sz="4800" b="1" dirty="0">
              <a:solidFill>
                <a:schemeClr val="accent1">
                  <a:alpha val="99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008370" y="241300"/>
            <a:ext cx="4827905" cy="2585085"/>
          </a:xfrm>
          <a:prstGeom prst="rect">
            <a:avLst/>
          </a:prstGeom>
          <a:noFill/>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400" dirty="0">
                <a:solidFill>
                  <a:schemeClr val="tx1"/>
                </a:solidFill>
                <a:sym typeface="思源黑体 CN Regular" panose="020B0500000000000000" pitchFamily="34" charset="-122"/>
              </a:rPr>
              <a:t>网络又是现代生活的基本部分. 用户在网络上写文章, 管理预算, 听音乐, 看电影,  以及和相隔万里的人通过文字, 音频, 视频聊天来瞬时交流. 网络让我们能够做到那些过去只能在电脑上安装本地应用程序才能做到的事. 这些现代的, 复杂的, 具有交互性的网站通常被称为 网络应用程序.</a:t>
            </a:r>
            <a:endParaRPr lang="zh-CN" altLang="en-US" sz="1400" dirty="0">
              <a:solidFill>
                <a:schemeClr val="tx1"/>
              </a:solidFill>
              <a:sym typeface="思源黑体 CN Regular" panose="020B0500000000000000" pitchFamily="34" charset="-122"/>
            </a:endParaRPr>
          </a:p>
          <a:p>
            <a:r>
              <a:rPr lang="zh-CN" altLang="en-US" sz="1400" dirty="0">
                <a:solidFill>
                  <a:schemeClr val="tx1"/>
                </a:solidFill>
                <a:sym typeface="思源黑体 CN Regular" panose="020B0500000000000000" pitchFamily="34" charset="-122"/>
              </a:rPr>
              <a:t>现代JavaScript框架的到来加快了打造高度动态化和交互性强的应用程序的速度.  框架 就是提供该如何构建应用程序的意见的库。</a:t>
            </a:r>
            <a:endParaRPr lang="zh-CN" altLang="en-US" sz="1400" dirty="0">
              <a:solidFill>
                <a:schemeClr val="tx1"/>
              </a:solidFill>
              <a:sym typeface="思源黑体 CN Regular" panose="020B0500000000000000" pitchFamily="34" charset="-122"/>
            </a:endParaRPr>
          </a:p>
        </p:txBody>
      </p:sp>
      <p:sp>
        <p:nvSpPr>
          <p:cNvPr id="2" name="文本框 1"/>
          <p:cNvSpPr txBox="1"/>
          <p:nvPr/>
        </p:nvSpPr>
        <p:spPr>
          <a:xfrm>
            <a:off x="1431388" y="3938603"/>
            <a:ext cx="3604895" cy="738505"/>
          </a:xfrm>
          <a:prstGeom prst="rect">
            <a:avLst/>
          </a:prstGeom>
          <a:noFill/>
        </p:spPr>
        <p:txBody>
          <a:bodyPr wrap="none" lIns="0" tIns="0" rIns="0" bIns="0" rtlCol="0">
            <a:spAutoFit/>
          </a:bodyPr>
          <a:p>
            <a:pPr algn="l"/>
            <a:r>
              <a:rPr lang="en-US" altLang="zh-CN" sz="4800" b="1" dirty="0">
                <a:solidFill>
                  <a:schemeClr val="accent1">
                    <a:alpha val="99000"/>
                  </a:schemeClr>
                </a:solidFill>
                <a:latin typeface="微软雅黑" panose="020B0503020204020204" pitchFamily="34" charset="-122"/>
                <a:ea typeface="微软雅黑" panose="020B0503020204020204" pitchFamily="34" charset="-122"/>
              </a:rPr>
              <a:t>Vue</a:t>
            </a:r>
            <a:r>
              <a:rPr lang="zh-CN" altLang="en-US" sz="4800" b="1" dirty="0">
                <a:solidFill>
                  <a:schemeClr val="accent1">
                    <a:alpha val="99000"/>
                  </a:schemeClr>
                </a:solidFill>
                <a:latin typeface="微软雅黑" panose="020B0503020204020204" pitchFamily="34" charset="-122"/>
                <a:ea typeface="微软雅黑" panose="020B0503020204020204" pitchFamily="34" charset="-122"/>
              </a:rPr>
              <a:t>框架</a:t>
            </a:r>
            <a:r>
              <a:rPr lang="zh-CN" altLang="en-US" sz="4800" b="1" dirty="0">
                <a:solidFill>
                  <a:schemeClr val="accent1">
                    <a:alpha val="99000"/>
                  </a:schemeClr>
                </a:solidFill>
                <a:latin typeface="微软雅黑" panose="020B0503020204020204" pitchFamily="34" charset="-122"/>
                <a:ea typeface="微软雅黑" panose="020B0503020204020204" pitchFamily="34" charset="-122"/>
              </a:rPr>
              <a:t>简介</a:t>
            </a:r>
            <a:endParaRPr lang="zh-CN" altLang="en-US" sz="4800" b="1" dirty="0">
              <a:solidFill>
                <a:schemeClr val="accent1">
                  <a:alpha val="99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037580" y="3552825"/>
            <a:ext cx="5257800" cy="1938655"/>
          </a:xfrm>
          <a:prstGeom prst="rect">
            <a:avLst/>
          </a:prstGeom>
          <a:noFill/>
        </p:spPr>
        <p:txBody>
          <a:bodyPr wrap="none" lIns="0" tIns="0" rIns="0" bIns="0" rtlCol="0">
            <a:spAutoFit/>
          </a:bodyPr>
          <a:p>
            <a:pPr algn="l"/>
            <a:r>
              <a:rPr lang="zh-CN" altLang="en-US" dirty="0" smtClean="0"/>
              <a:t>Vue (读音 /vjuː/，类似于 view) 是一套用于构建</a:t>
            </a:r>
            <a:endParaRPr lang="zh-CN" altLang="en-US" dirty="0" smtClean="0"/>
          </a:p>
          <a:p>
            <a:pPr algn="l"/>
            <a:r>
              <a:rPr lang="zh-CN" altLang="en-US" dirty="0" smtClean="0"/>
              <a:t>用户界面的渐进式框架。与其它大型框架不同的是，</a:t>
            </a:r>
            <a:endParaRPr lang="zh-CN" altLang="en-US" dirty="0" smtClean="0"/>
          </a:p>
          <a:p>
            <a:pPr algn="l"/>
            <a:r>
              <a:rPr lang="zh-CN" altLang="en-US" dirty="0" smtClean="0"/>
              <a:t>Vue 被设计为可以自底向上逐层应用。Vue 的核心库</a:t>
            </a:r>
            <a:endParaRPr lang="zh-CN" altLang="en-US" dirty="0" smtClean="0"/>
          </a:p>
          <a:p>
            <a:pPr algn="l"/>
            <a:r>
              <a:rPr lang="zh-CN" altLang="en-US" dirty="0" smtClean="0"/>
              <a:t>只关注视图层，不仅易于上手，还便于与第三方库或</a:t>
            </a:r>
            <a:endParaRPr lang="zh-CN" altLang="en-US" dirty="0" smtClean="0"/>
          </a:p>
          <a:p>
            <a:pPr algn="l"/>
            <a:r>
              <a:rPr lang="zh-CN" altLang="en-US" dirty="0" smtClean="0"/>
              <a:t>既有项目整合。另一方面，当与现代化的工具链以及</a:t>
            </a:r>
            <a:endParaRPr lang="zh-CN" altLang="en-US" dirty="0" smtClean="0"/>
          </a:p>
          <a:p>
            <a:pPr algn="l"/>
            <a:r>
              <a:rPr lang="zh-CN" altLang="en-US" dirty="0" smtClean="0"/>
              <a:t>各种支持类库结合使用时，Vue 也完全能够为复杂的</a:t>
            </a:r>
            <a:endParaRPr lang="zh-CN" altLang="en-US" dirty="0" smtClean="0"/>
          </a:p>
          <a:p>
            <a:pPr algn="l"/>
            <a:r>
              <a:rPr lang="zh-CN" altLang="en-US" dirty="0" smtClean="0"/>
              <a:t>单页应用提供驱动。</a:t>
            </a:r>
            <a:endParaRPr lang="zh-CN" altLang="en-US"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圆角 15"/>
          <p:cNvSpPr/>
          <p:nvPr/>
        </p:nvSpPr>
        <p:spPr>
          <a:xfrm>
            <a:off x="3535680" y="890905"/>
            <a:ext cx="3393440" cy="7486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4278822" y="1080767"/>
            <a:ext cx="1741805" cy="368935"/>
          </a:xfrm>
          <a:prstGeom prst="rect">
            <a:avLst/>
          </a:prstGeom>
          <a:noFill/>
        </p:spPr>
        <p:txBody>
          <a:bodyPr wrap="none" lIns="0" tIns="0" rIns="0" bIns="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ea"/>
                <a:sym typeface="微软雅黑 Light" panose="020B0502040204020203" pitchFamily="34" charset="-122"/>
              </a:rPr>
              <a:t>Vue</a:t>
            </a:r>
            <a:r>
              <a:rPr kumimoji="0" lang="zh-CN" altLang="en-US" sz="2400" b="0" i="0" u="none" strike="noStrike" kern="1200" cap="none" spc="0" normalizeH="0" baseline="0" noProof="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ea"/>
                <a:sym typeface="微软雅黑 Light" panose="020B0502040204020203" pitchFamily="34" charset="-122"/>
              </a:rPr>
              <a:t>框架</a:t>
            </a:r>
            <a:r>
              <a:rPr kumimoji="0" lang="zh-CN" altLang="en-US" sz="2400" b="0" i="0" u="none" strike="noStrike" kern="1200" cap="none" spc="0" normalizeH="0" baseline="0" noProof="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ea"/>
                <a:sym typeface="微软雅黑 Light" panose="020B0502040204020203" pitchFamily="34" charset="-122"/>
              </a:rPr>
              <a:t>特点</a:t>
            </a:r>
            <a:endParaRPr kumimoji="0" lang="zh-CN" altLang="en-US" sz="2400" b="0" i="0" u="none" strike="noStrike" kern="1200" cap="none" spc="0" normalizeH="0" baseline="0" noProof="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ea"/>
              <a:sym typeface="微软雅黑 Light" panose="020B0502040204020203" pitchFamily="34" charset="-122"/>
            </a:endParaRPr>
          </a:p>
        </p:txBody>
      </p:sp>
      <p:sp>
        <p:nvSpPr>
          <p:cNvPr id="18" name="矩形: 圆角 17"/>
          <p:cNvSpPr/>
          <p:nvPr/>
        </p:nvSpPr>
        <p:spPr>
          <a:xfrm>
            <a:off x="1876465" y="2572806"/>
            <a:ext cx="1146490" cy="1146490"/>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圆角 18"/>
          <p:cNvSpPr/>
          <p:nvPr/>
        </p:nvSpPr>
        <p:spPr>
          <a:xfrm>
            <a:off x="4762053" y="2572806"/>
            <a:ext cx="1146490" cy="1146490"/>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矩形: 圆角 19"/>
          <p:cNvSpPr/>
          <p:nvPr/>
        </p:nvSpPr>
        <p:spPr>
          <a:xfrm>
            <a:off x="7954346" y="2572806"/>
            <a:ext cx="1146490" cy="1146490"/>
          </a:xfrm>
          <a:prstGeom prst="roundRect">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221230" y="3007995"/>
            <a:ext cx="457200" cy="276860"/>
          </a:xfrm>
          <a:prstGeom prst="rect">
            <a:avLst/>
          </a:prstGeom>
          <a:noFill/>
        </p:spPr>
        <p:txBody>
          <a:bodyPr wrap="none" lIns="0" tIns="0" rIns="0" bIns="0" rtlCol="0">
            <a:spAutoFit/>
          </a:bodyPr>
          <a:p>
            <a:pPr algn="l"/>
            <a:r>
              <a:rPr lang="zh-CN" altLang="en-US" dirty="0" smtClean="0">
                <a:solidFill>
                  <a:schemeClr val="bg1">
                    <a:lumMod val="95000"/>
                  </a:schemeClr>
                </a:solidFill>
              </a:rPr>
              <a:t>易用</a:t>
            </a:r>
            <a:endParaRPr lang="zh-CN" altLang="en-US" dirty="0" smtClean="0">
              <a:solidFill>
                <a:schemeClr val="bg1">
                  <a:lumMod val="95000"/>
                </a:schemeClr>
              </a:solidFill>
            </a:endParaRPr>
          </a:p>
        </p:txBody>
      </p:sp>
      <p:sp>
        <p:nvSpPr>
          <p:cNvPr id="8" name="文本框 7"/>
          <p:cNvSpPr txBox="1"/>
          <p:nvPr/>
        </p:nvSpPr>
        <p:spPr>
          <a:xfrm>
            <a:off x="5106670" y="3007360"/>
            <a:ext cx="457200" cy="276860"/>
          </a:xfrm>
          <a:prstGeom prst="rect">
            <a:avLst/>
          </a:prstGeom>
          <a:noFill/>
        </p:spPr>
        <p:txBody>
          <a:bodyPr wrap="none" lIns="0" tIns="0" rIns="0" bIns="0" rtlCol="0">
            <a:spAutoFit/>
          </a:bodyPr>
          <a:p>
            <a:pPr algn="l"/>
            <a:r>
              <a:rPr lang="zh-CN" altLang="en-US" dirty="0" smtClean="0">
                <a:solidFill>
                  <a:schemeClr val="bg1">
                    <a:lumMod val="95000"/>
                  </a:schemeClr>
                </a:solidFill>
              </a:rPr>
              <a:t>灵活</a:t>
            </a:r>
            <a:endParaRPr lang="zh-CN" altLang="en-US" dirty="0" smtClean="0">
              <a:solidFill>
                <a:schemeClr val="bg1">
                  <a:lumMod val="95000"/>
                </a:schemeClr>
              </a:solidFill>
            </a:endParaRPr>
          </a:p>
        </p:txBody>
      </p:sp>
      <p:sp>
        <p:nvSpPr>
          <p:cNvPr id="9" name="文本框 8"/>
          <p:cNvSpPr txBox="1"/>
          <p:nvPr/>
        </p:nvSpPr>
        <p:spPr>
          <a:xfrm>
            <a:off x="8299450" y="3007360"/>
            <a:ext cx="457200" cy="276860"/>
          </a:xfrm>
          <a:prstGeom prst="rect">
            <a:avLst/>
          </a:prstGeom>
          <a:noFill/>
        </p:spPr>
        <p:txBody>
          <a:bodyPr wrap="none" lIns="0" tIns="0" rIns="0" bIns="0" rtlCol="0">
            <a:spAutoFit/>
          </a:bodyPr>
          <a:p>
            <a:pPr algn="l"/>
            <a:r>
              <a:rPr lang="zh-CN" altLang="en-US" dirty="0" smtClean="0">
                <a:solidFill>
                  <a:schemeClr val="bg1">
                    <a:lumMod val="95000"/>
                  </a:schemeClr>
                </a:solidFill>
              </a:rPr>
              <a:t>高效</a:t>
            </a:r>
            <a:endParaRPr lang="zh-CN" altLang="en-US" dirty="0" smtClean="0">
              <a:solidFill>
                <a:schemeClr val="bg1">
                  <a:lumMod val="95000"/>
                </a:schemeClr>
              </a:solidFill>
            </a:endParaRPr>
          </a:p>
        </p:txBody>
      </p:sp>
      <p:sp>
        <p:nvSpPr>
          <p:cNvPr id="10" name="文本框 9"/>
          <p:cNvSpPr txBox="1"/>
          <p:nvPr/>
        </p:nvSpPr>
        <p:spPr>
          <a:xfrm>
            <a:off x="1135380" y="4472940"/>
            <a:ext cx="2400300" cy="553720"/>
          </a:xfrm>
          <a:prstGeom prst="rect">
            <a:avLst/>
          </a:prstGeom>
          <a:noFill/>
        </p:spPr>
        <p:txBody>
          <a:bodyPr wrap="none" lIns="0" tIns="0" rIns="0" bIns="0" rtlCol="0">
            <a:spAutoFit/>
          </a:bodyPr>
          <a:p>
            <a:pPr algn="l"/>
            <a:r>
              <a:rPr lang="zh-CN" altLang="en-US" dirty="0" smtClean="0"/>
              <a:t>单文件</a:t>
            </a:r>
            <a:r>
              <a:rPr lang="zh-CN" altLang="en-US" dirty="0" smtClean="0"/>
              <a:t>集合HTML、CSS、</a:t>
            </a:r>
            <a:endParaRPr lang="zh-CN" altLang="en-US" dirty="0" smtClean="0"/>
          </a:p>
          <a:p>
            <a:pPr algn="l"/>
            <a:r>
              <a:rPr lang="zh-CN" altLang="en-US" dirty="0" smtClean="0"/>
              <a:t>JavaScript</a:t>
            </a:r>
            <a:endParaRPr lang="zh-CN" altLang="en-US" dirty="0" smtClean="0"/>
          </a:p>
        </p:txBody>
      </p:sp>
      <p:sp>
        <p:nvSpPr>
          <p:cNvPr id="11" name="文本框 10"/>
          <p:cNvSpPr txBox="1"/>
          <p:nvPr/>
        </p:nvSpPr>
        <p:spPr>
          <a:xfrm>
            <a:off x="4278630" y="4334510"/>
            <a:ext cx="2514600" cy="830580"/>
          </a:xfrm>
          <a:prstGeom prst="rect">
            <a:avLst/>
          </a:prstGeom>
          <a:noFill/>
        </p:spPr>
        <p:txBody>
          <a:bodyPr wrap="none" lIns="0" tIns="0" rIns="0" bIns="0" rtlCol="0">
            <a:spAutoFit/>
          </a:bodyPr>
          <a:p>
            <a:pPr algn="l"/>
            <a:r>
              <a:rPr lang="zh-CN" altLang="en-US" dirty="0" smtClean="0"/>
              <a:t>不断繁荣的生态系统，</a:t>
            </a:r>
            <a:endParaRPr lang="zh-CN" altLang="en-US" dirty="0" smtClean="0"/>
          </a:p>
          <a:p>
            <a:pPr algn="l"/>
            <a:r>
              <a:rPr lang="zh-CN" altLang="en-US" dirty="0" smtClean="0"/>
              <a:t>可以在一个库和一套完整</a:t>
            </a:r>
            <a:endParaRPr lang="zh-CN" altLang="en-US" dirty="0" smtClean="0"/>
          </a:p>
          <a:p>
            <a:pPr algn="l"/>
            <a:r>
              <a:rPr lang="zh-CN" altLang="en-US" dirty="0" smtClean="0"/>
              <a:t>框架之间自如伸缩。</a:t>
            </a:r>
            <a:endParaRPr lang="zh-CN" altLang="en-US" dirty="0" smtClean="0"/>
          </a:p>
        </p:txBody>
      </p:sp>
      <p:sp>
        <p:nvSpPr>
          <p:cNvPr id="12" name="文本框 11"/>
          <p:cNvSpPr txBox="1"/>
          <p:nvPr/>
        </p:nvSpPr>
        <p:spPr>
          <a:xfrm>
            <a:off x="7705090" y="4334510"/>
            <a:ext cx="2514600" cy="830580"/>
          </a:xfrm>
          <a:prstGeom prst="rect">
            <a:avLst/>
          </a:prstGeom>
          <a:noFill/>
        </p:spPr>
        <p:txBody>
          <a:bodyPr wrap="none" lIns="0" tIns="0" rIns="0" bIns="0" rtlCol="0">
            <a:spAutoFit/>
          </a:bodyPr>
          <a:p>
            <a:pPr algn="l"/>
            <a:r>
              <a:rPr lang="zh-CN" altLang="en-US" dirty="0" smtClean="0"/>
              <a:t>20kB min+gzip 运行大小</a:t>
            </a:r>
            <a:endParaRPr lang="zh-CN" altLang="en-US" dirty="0" smtClean="0"/>
          </a:p>
          <a:p>
            <a:pPr algn="l"/>
            <a:r>
              <a:rPr lang="zh-CN" altLang="en-US" dirty="0" smtClean="0"/>
              <a:t>超快虚拟 DOM</a:t>
            </a:r>
            <a:endParaRPr lang="zh-CN" altLang="en-US" dirty="0" smtClean="0"/>
          </a:p>
          <a:p>
            <a:pPr algn="l"/>
            <a:r>
              <a:rPr lang="zh-CN" altLang="en-US" dirty="0" smtClean="0"/>
              <a:t>最省心的优化</a:t>
            </a:r>
            <a:endParaRPr lang="zh-CN" altLang="en-US"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1" y="0"/>
            <a:ext cx="9303659" cy="6858000"/>
          </a:xfrm>
          <a:custGeom>
            <a:avLst/>
            <a:gdLst>
              <a:gd name="connsiteX0" fmla="*/ 0 w 9303659"/>
              <a:gd name="connsiteY0" fmla="*/ 5112890 h 6858000"/>
              <a:gd name="connsiteX1" fmla="*/ 69072 w 9303659"/>
              <a:gd name="connsiteY1" fmla="*/ 5256273 h 6858000"/>
              <a:gd name="connsiteX2" fmla="*/ 1612615 w 9303659"/>
              <a:gd name="connsiteY2" fmla="*/ 6799817 h 6858000"/>
              <a:gd name="connsiteX3" fmla="*/ 1726217 w 9303659"/>
              <a:gd name="connsiteY3" fmla="*/ 6858000 h 6858000"/>
              <a:gd name="connsiteX4" fmla="*/ 0 w 9303659"/>
              <a:gd name="connsiteY4" fmla="*/ 6858000 h 6858000"/>
              <a:gd name="connsiteX5" fmla="*/ 5153559 w 9303659"/>
              <a:gd name="connsiteY5" fmla="*/ 0 h 6858000"/>
              <a:gd name="connsiteX6" fmla="*/ 8195189 w 9303659"/>
              <a:gd name="connsiteY6" fmla="*/ 0 h 6858000"/>
              <a:gd name="connsiteX7" fmla="*/ 8302219 w 9303659"/>
              <a:gd name="connsiteY7" fmla="*/ 150510 h 6858000"/>
              <a:gd name="connsiteX8" fmla="*/ 9303659 w 9303659"/>
              <a:gd name="connsiteY8" fmla="*/ 3429000 h 6858000"/>
              <a:gd name="connsiteX9" fmla="*/ 8302219 w 9303659"/>
              <a:gd name="connsiteY9" fmla="*/ 6707490 h 6858000"/>
              <a:gd name="connsiteX10" fmla="*/ 8195189 w 9303659"/>
              <a:gd name="connsiteY10" fmla="*/ 6858000 h 6858000"/>
              <a:gd name="connsiteX11" fmla="*/ 5153559 w 9303659"/>
              <a:gd name="connsiteY11" fmla="*/ 6858000 h 6858000"/>
              <a:gd name="connsiteX12" fmla="*/ 5267162 w 9303659"/>
              <a:gd name="connsiteY12" fmla="*/ 6799817 h 6858000"/>
              <a:gd name="connsiteX13" fmla="*/ 7273387 w 9303659"/>
              <a:gd name="connsiteY13" fmla="*/ 3429000 h 6858000"/>
              <a:gd name="connsiteX14" fmla="*/ 5267162 w 9303659"/>
              <a:gd name="connsiteY14" fmla="*/ 58184 h 6858000"/>
              <a:gd name="connsiteX15" fmla="*/ 0 w 9303659"/>
              <a:gd name="connsiteY15" fmla="*/ 0 h 6858000"/>
              <a:gd name="connsiteX16" fmla="*/ 1726217 w 9303659"/>
              <a:gd name="connsiteY16" fmla="*/ 0 h 6858000"/>
              <a:gd name="connsiteX17" fmla="*/ 1612615 w 9303659"/>
              <a:gd name="connsiteY17" fmla="*/ 58184 h 6858000"/>
              <a:gd name="connsiteX18" fmla="*/ 69072 w 9303659"/>
              <a:gd name="connsiteY18" fmla="*/ 1601727 h 6858000"/>
              <a:gd name="connsiteX19" fmla="*/ 0 w 9303659"/>
              <a:gd name="connsiteY19" fmla="*/ 17451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3659" h="6858000">
                <a:moveTo>
                  <a:pt x="0" y="5112890"/>
                </a:moveTo>
                <a:lnTo>
                  <a:pt x="69072" y="5256273"/>
                </a:lnTo>
                <a:cubicBezTo>
                  <a:pt x="423160" y="5908091"/>
                  <a:pt x="960798" y="6445728"/>
                  <a:pt x="1612615" y="6799817"/>
                </a:cubicBezTo>
                <a:lnTo>
                  <a:pt x="1726217" y="6858000"/>
                </a:lnTo>
                <a:lnTo>
                  <a:pt x="0" y="6858000"/>
                </a:lnTo>
                <a:close/>
                <a:moveTo>
                  <a:pt x="5153559" y="0"/>
                </a:moveTo>
                <a:lnTo>
                  <a:pt x="8195189" y="0"/>
                </a:lnTo>
                <a:lnTo>
                  <a:pt x="8302219" y="150510"/>
                </a:lnTo>
                <a:cubicBezTo>
                  <a:pt x="8934476" y="1086374"/>
                  <a:pt x="9303659" y="2214574"/>
                  <a:pt x="9303659" y="3429000"/>
                </a:cubicBezTo>
                <a:cubicBezTo>
                  <a:pt x="9303659" y="4643427"/>
                  <a:pt x="8934476" y="5771626"/>
                  <a:pt x="8302219" y="6707490"/>
                </a:cubicBezTo>
                <a:lnTo>
                  <a:pt x="8195189" y="6858000"/>
                </a:lnTo>
                <a:lnTo>
                  <a:pt x="5153559" y="6858000"/>
                </a:lnTo>
                <a:lnTo>
                  <a:pt x="5267162" y="6799817"/>
                </a:lnTo>
                <a:cubicBezTo>
                  <a:pt x="6462160" y="6150655"/>
                  <a:pt x="7273387" y="4884564"/>
                  <a:pt x="7273387" y="3429000"/>
                </a:cubicBezTo>
                <a:cubicBezTo>
                  <a:pt x="7273387" y="1973437"/>
                  <a:pt x="6462160" y="707346"/>
                  <a:pt x="5267162" y="58184"/>
                </a:cubicBezTo>
                <a:close/>
                <a:moveTo>
                  <a:pt x="0" y="0"/>
                </a:moveTo>
                <a:lnTo>
                  <a:pt x="1726217" y="0"/>
                </a:lnTo>
                <a:lnTo>
                  <a:pt x="1612615" y="58184"/>
                </a:lnTo>
                <a:cubicBezTo>
                  <a:pt x="960798" y="412272"/>
                  <a:pt x="423160" y="949910"/>
                  <a:pt x="69072" y="1601727"/>
                </a:cubicBezTo>
                <a:lnTo>
                  <a:pt x="0" y="1745111"/>
                </a:lnTo>
                <a:close/>
              </a:path>
            </a:pathLst>
          </a:custGeom>
          <a:solidFill>
            <a:srgbClr val="94D9F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 name="任意多边形: 形状 6"/>
          <p:cNvSpPr/>
          <p:nvPr/>
        </p:nvSpPr>
        <p:spPr>
          <a:xfrm>
            <a:off x="8195190" y="0"/>
            <a:ext cx="3996810" cy="6858000"/>
          </a:xfrm>
          <a:custGeom>
            <a:avLst/>
            <a:gdLst>
              <a:gd name="connsiteX0" fmla="*/ 1099 w 3996810"/>
              <a:gd name="connsiteY0" fmla="*/ 0 h 6858000"/>
              <a:gd name="connsiteX1" fmla="*/ 3996810 w 3996810"/>
              <a:gd name="connsiteY1" fmla="*/ 0 h 6858000"/>
              <a:gd name="connsiteX2" fmla="*/ 3996810 w 3996810"/>
              <a:gd name="connsiteY2" fmla="*/ 6858000 h 6858000"/>
              <a:gd name="connsiteX3" fmla="*/ 0 w 3996810"/>
              <a:gd name="connsiteY3" fmla="*/ 6858000 h 6858000"/>
              <a:gd name="connsiteX4" fmla="*/ 107030 w 3996810"/>
              <a:gd name="connsiteY4" fmla="*/ 6707491 h 6858000"/>
              <a:gd name="connsiteX5" fmla="*/ 1108470 w 3996810"/>
              <a:gd name="connsiteY5" fmla="*/ 3429000 h 6858000"/>
              <a:gd name="connsiteX6" fmla="*/ 155888 w 3996810"/>
              <a:gd name="connsiteY6" fmla="*/ 224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6810" h="6858000">
                <a:moveTo>
                  <a:pt x="1099" y="0"/>
                </a:moveTo>
                <a:lnTo>
                  <a:pt x="3996810" y="0"/>
                </a:lnTo>
                <a:lnTo>
                  <a:pt x="3996810" y="6858000"/>
                </a:lnTo>
                <a:lnTo>
                  <a:pt x="0" y="6858000"/>
                </a:lnTo>
                <a:lnTo>
                  <a:pt x="107030" y="6707491"/>
                </a:lnTo>
                <a:cubicBezTo>
                  <a:pt x="739287" y="5771627"/>
                  <a:pt x="1108470" y="4643427"/>
                  <a:pt x="1108470" y="3429000"/>
                </a:cubicBezTo>
                <a:cubicBezTo>
                  <a:pt x="1108470" y="2246199"/>
                  <a:pt x="758265" y="1145193"/>
                  <a:pt x="155888" y="224014"/>
                </a:cubicBezTo>
                <a:close/>
              </a:path>
            </a:pathLst>
          </a:custGeom>
          <a:blipFill>
            <a:blip r:embed="rId1"/>
            <a:srcRect/>
            <a:stretch>
              <a:fillRect l="-176843" r="-281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6" name="组合 15"/>
          <p:cNvGrpSpPr/>
          <p:nvPr/>
        </p:nvGrpSpPr>
        <p:grpSpPr>
          <a:xfrm>
            <a:off x="1098028" y="873125"/>
            <a:ext cx="5743575" cy="3889993"/>
            <a:chOff x="1098028" y="626383"/>
            <a:chExt cx="5743575" cy="3889993"/>
          </a:xfrm>
        </p:grpSpPr>
        <p:sp>
          <p:nvSpPr>
            <p:cNvPr id="11" name="文本框 10"/>
            <p:cNvSpPr txBox="1"/>
            <p:nvPr/>
          </p:nvSpPr>
          <p:spPr>
            <a:xfrm>
              <a:off x="1098028" y="626383"/>
              <a:ext cx="2161540" cy="2123440"/>
            </a:xfrm>
            <a:prstGeom prst="rect">
              <a:avLst/>
            </a:prstGeom>
            <a:noFill/>
          </p:spPr>
          <p:txBody>
            <a:bodyPr wrap="none" lIns="0" tIns="0" rIns="0" bIns="0" rtlCol="0">
              <a:spAutoFit/>
            </a:bodyPr>
            <a:lstStyle/>
            <a:p>
              <a:pPr algn="l"/>
              <a:r>
                <a:rPr lang="en-US" altLang="zh-CN" sz="13800" b="1" dirty="0">
                  <a:solidFill>
                    <a:schemeClr val="bg2"/>
                  </a:solidFill>
                  <a:latin typeface="微软雅黑" panose="020B0503020204020204" pitchFamily="34" charset="-122"/>
                  <a:ea typeface="微软雅黑" panose="020B0503020204020204" pitchFamily="34" charset="-122"/>
                </a:rPr>
                <a:t>02</a:t>
              </a:r>
              <a:endParaRPr lang="zh-CN" altLang="en-US" sz="13800" b="1" dirty="0">
                <a:solidFill>
                  <a:schemeClr val="bg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098028" y="2669796"/>
              <a:ext cx="5743575" cy="1846580"/>
            </a:xfrm>
            <a:prstGeom prst="rect">
              <a:avLst/>
            </a:prstGeom>
            <a:noFill/>
          </p:spPr>
          <p:txBody>
            <a:bodyPr wrap="none" lIns="0" tIns="0" rIns="0" bIns="0" rtlCol="0">
              <a:spAutoFit/>
            </a:bodyPr>
            <a:lstStyle/>
            <a:p>
              <a:pPr algn="l"/>
              <a:r>
                <a:rPr lang="en-US" altLang="zh-CN" sz="6000" b="1" dirty="0">
                  <a:ln/>
                  <a:solidFill>
                    <a:schemeClr val="accent1"/>
                  </a:solidFill>
                  <a:effectLst>
                    <a:outerShdw blurRad="38100" dist="25400" dir="5400000" algn="ctr" rotWithShape="0">
                      <a:srgbClr val="6E747A">
                        <a:alpha val="43000"/>
                      </a:srgbClr>
                    </a:outerShdw>
                  </a:effectLst>
                  <a:sym typeface="思源黑体 CN Regular" panose="020B0500000000000000" pitchFamily="34" charset="-122"/>
                </a:rPr>
                <a:t>Vue</a:t>
              </a:r>
              <a:r>
                <a:rPr lang="zh-CN" altLang="en-US" sz="6000" b="1" dirty="0">
                  <a:ln/>
                  <a:solidFill>
                    <a:schemeClr val="accent1"/>
                  </a:solidFill>
                  <a:effectLst>
                    <a:outerShdw blurRad="38100" dist="25400" dir="5400000" algn="ctr" rotWithShape="0">
                      <a:srgbClr val="6E747A">
                        <a:alpha val="43000"/>
                      </a:srgbClr>
                    </a:outerShdw>
                  </a:effectLst>
                  <a:sym typeface="思源黑体 CN Regular" panose="020B0500000000000000" pitchFamily="34" charset="-122"/>
                </a:rPr>
                <a:t>框架基本使用</a:t>
              </a:r>
              <a:endParaRPr lang="zh-CN" altLang="en-US" sz="6000" b="1" dirty="0">
                <a:ln/>
                <a:solidFill>
                  <a:schemeClr val="accent1"/>
                </a:solidFill>
                <a:effectLst>
                  <a:outerShdw blurRad="38100" dist="25400" dir="5400000" algn="ctr" rotWithShape="0">
                    <a:srgbClr val="6E747A">
                      <a:alpha val="43000"/>
                    </a:srgbClr>
                  </a:outerShdw>
                </a:effectLst>
                <a:sym typeface="思源黑体 CN Regular" panose="020B0500000000000000" pitchFamily="34" charset="-122"/>
              </a:endParaRPr>
            </a:p>
            <a:p>
              <a:pPr algn="l"/>
              <a:r>
                <a:rPr lang="zh-CN" altLang="en-US" sz="6000" b="1" dirty="0">
                  <a:ln/>
                  <a:solidFill>
                    <a:schemeClr val="accent1"/>
                  </a:solidFill>
                  <a:effectLst>
                    <a:outerShdw blurRad="38100" dist="25400" dir="5400000" algn="ctr" rotWithShape="0">
                      <a:srgbClr val="6E747A">
                        <a:alpha val="43000"/>
                      </a:srgbClr>
                    </a:outerShdw>
                  </a:effectLst>
                  <a:sym typeface="思源黑体 CN Regular" panose="020B0500000000000000" pitchFamily="34" charset="-122"/>
                </a:rPr>
                <a:t>步骤与方法</a:t>
              </a:r>
              <a:endParaRPr lang="zh-CN" altLang="en-US" sz="6000" b="1" dirty="0">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任意多边形: 形状 141"/>
          <p:cNvSpPr/>
          <p:nvPr/>
        </p:nvSpPr>
        <p:spPr>
          <a:xfrm>
            <a:off x="3223342" y="0"/>
            <a:ext cx="8968658" cy="6858000"/>
          </a:xfrm>
          <a:custGeom>
            <a:avLst/>
            <a:gdLst>
              <a:gd name="connsiteX0" fmla="*/ 8968658 w 8968658"/>
              <a:gd name="connsiteY0" fmla="*/ 4824673 h 6858000"/>
              <a:gd name="connsiteX1" fmla="*/ 8968658 w 8968658"/>
              <a:gd name="connsiteY1" fmla="*/ 6394747 h 6858000"/>
              <a:gd name="connsiteX2" fmla="*/ 8884303 w 8968658"/>
              <a:gd name="connsiteY2" fmla="*/ 6483225 h 6858000"/>
              <a:gd name="connsiteX3" fmla="*/ 8514725 w 8968658"/>
              <a:gd name="connsiteY3" fmla="*/ 6819120 h 6858000"/>
              <a:gd name="connsiteX4" fmla="*/ 8465249 w 8968658"/>
              <a:gd name="connsiteY4" fmla="*/ 6858000 h 6858000"/>
              <a:gd name="connsiteX5" fmla="*/ 6551325 w 8968658"/>
              <a:gd name="connsiteY5" fmla="*/ 6858000 h 6858000"/>
              <a:gd name="connsiteX6" fmla="*/ 6673412 w 8968658"/>
              <a:gd name="connsiteY6" fmla="*/ 6816691 h 6858000"/>
              <a:gd name="connsiteX7" fmla="*/ 8961340 w 8968658"/>
              <a:gd name="connsiteY7" fmla="*/ 4839864 h 6858000"/>
              <a:gd name="connsiteX8" fmla="*/ 8423761 w 8968658"/>
              <a:gd name="connsiteY8" fmla="*/ 0 h 6858000"/>
              <a:gd name="connsiteX9" fmla="*/ 8968658 w 8968658"/>
              <a:gd name="connsiteY9" fmla="*/ 0 h 6858000"/>
              <a:gd name="connsiteX10" fmla="*/ 8968658 w 8968658"/>
              <a:gd name="connsiteY10" fmla="*/ 781779 h 6858000"/>
              <a:gd name="connsiteX11" fmla="*/ 8961340 w 8968658"/>
              <a:gd name="connsiteY11" fmla="*/ 766588 h 6858000"/>
              <a:gd name="connsiteX12" fmla="*/ 8501351 w 8968658"/>
              <a:gd name="connsiteY12" fmla="*/ 85371 h 6858000"/>
              <a:gd name="connsiteX13" fmla="*/ 820506 w 8968658"/>
              <a:gd name="connsiteY13" fmla="*/ 0 h 6858000"/>
              <a:gd name="connsiteX14" fmla="*/ 1984846 w 8968658"/>
              <a:gd name="connsiteY14" fmla="*/ 0 h 6858000"/>
              <a:gd name="connsiteX15" fmla="*/ 1907255 w 8968658"/>
              <a:gd name="connsiteY15" fmla="*/ 85371 h 6858000"/>
              <a:gd name="connsiteX16" fmla="*/ 931570 w 8968658"/>
              <a:gd name="connsiteY16" fmla="*/ 2803226 h 6858000"/>
              <a:gd name="connsiteX17" fmla="*/ 3735194 w 8968658"/>
              <a:gd name="connsiteY17" fmla="*/ 6816691 h 6858000"/>
              <a:gd name="connsiteX18" fmla="*/ 3857281 w 8968658"/>
              <a:gd name="connsiteY18" fmla="*/ 6858000 h 6858000"/>
              <a:gd name="connsiteX19" fmla="*/ 1943359 w 8968658"/>
              <a:gd name="connsiteY19" fmla="*/ 6858000 h 6858000"/>
              <a:gd name="connsiteX20" fmla="*/ 1893884 w 8968658"/>
              <a:gd name="connsiteY20" fmla="*/ 6819120 h 6858000"/>
              <a:gd name="connsiteX21" fmla="*/ 0 w 8968658"/>
              <a:gd name="connsiteY21" fmla="*/ 2803226 h 6858000"/>
              <a:gd name="connsiteX22" fmla="*/ 753445 w 8968658"/>
              <a:gd name="connsiteY22" fmla="*/ 1046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68658" h="6858000">
                <a:moveTo>
                  <a:pt x="8968658" y="4824673"/>
                </a:moveTo>
                <a:lnTo>
                  <a:pt x="8968658" y="6394747"/>
                </a:lnTo>
                <a:lnTo>
                  <a:pt x="8884303" y="6483225"/>
                </a:lnTo>
                <a:cubicBezTo>
                  <a:pt x="8766579" y="6600949"/>
                  <a:pt x="8643241" y="6713060"/>
                  <a:pt x="8514725" y="6819120"/>
                </a:cubicBezTo>
                <a:lnTo>
                  <a:pt x="8465249" y="6858000"/>
                </a:lnTo>
                <a:lnTo>
                  <a:pt x="6551325" y="6858000"/>
                </a:lnTo>
                <a:lnTo>
                  <a:pt x="6673412" y="6816691"/>
                </a:lnTo>
                <a:cubicBezTo>
                  <a:pt x="7655036" y="6457270"/>
                  <a:pt x="8468016" y="5747991"/>
                  <a:pt x="8961340" y="4839864"/>
                </a:cubicBezTo>
                <a:close/>
                <a:moveTo>
                  <a:pt x="8423761" y="0"/>
                </a:moveTo>
                <a:lnTo>
                  <a:pt x="8968658" y="0"/>
                </a:lnTo>
                <a:lnTo>
                  <a:pt x="8968658" y="781779"/>
                </a:lnTo>
                <a:lnTo>
                  <a:pt x="8961340" y="766588"/>
                </a:lnTo>
                <a:cubicBezTo>
                  <a:pt x="8829787" y="524421"/>
                  <a:pt x="8675503" y="296394"/>
                  <a:pt x="8501351" y="85371"/>
                </a:cubicBezTo>
                <a:close/>
                <a:moveTo>
                  <a:pt x="820506" y="0"/>
                </a:moveTo>
                <a:lnTo>
                  <a:pt x="1984846" y="0"/>
                </a:lnTo>
                <a:lnTo>
                  <a:pt x="1907255" y="85371"/>
                </a:lnTo>
                <a:cubicBezTo>
                  <a:pt x="1297724" y="823951"/>
                  <a:pt x="931570" y="1770829"/>
                  <a:pt x="931570" y="2803226"/>
                </a:cubicBezTo>
                <a:cubicBezTo>
                  <a:pt x="931570" y="4646793"/>
                  <a:pt x="2099154" y="6217656"/>
                  <a:pt x="3735194" y="6816691"/>
                </a:cubicBezTo>
                <a:lnTo>
                  <a:pt x="3857281" y="6858000"/>
                </a:lnTo>
                <a:lnTo>
                  <a:pt x="1943359" y="6858000"/>
                </a:lnTo>
                <a:lnTo>
                  <a:pt x="1893884" y="6819120"/>
                </a:lnTo>
                <a:cubicBezTo>
                  <a:pt x="737241" y="5864574"/>
                  <a:pt x="0" y="4419996"/>
                  <a:pt x="0" y="2803226"/>
                </a:cubicBezTo>
                <a:cubicBezTo>
                  <a:pt x="0" y="1815200"/>
                  <a:pt x="275328" y="891480"/>
                  <a:pt x="753445" y="104605"/>
                </a:cubicBezTo>
                <a:close/>
              </a:path>
            </a:pathLst>
          </a:custGeom>
          <a:solidFill>
            <a:srgbClr val="94D9F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 name="矩形 3"/>
          <p:cNvSpPr/>
          <p:nvPr/>
        </p:nvSpPr>
        <p:spPr>
          <a:xfrm>
            <a:off x="152400" y="1748"/>
            <a:ext cx="4102100" cy="6856252"/>
          </a:xfrm>
          <a:prstGeom prst="rect">
            <a:avLst/>
          </a:prstGeom>
          <a:solidFill>
            <a:srgbClr val="94D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4102100" cy="6856252"/>
          </a:xfrm>
          <a:prstGeom prst="rect">
            <a:avLst/>
          </a:prstGeom>
          <a:blipFill>
            <a:blip r:embed="rId1"/>
            <a:srcRect/>
            <a:stretch>
              <a:fillRect l="-72194" r="-788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795244" y="2149104"/>
            <a:ext cx="1828800" cy="1828800"/>
            <a:chOff x="3187700" y="2146300"/>
            <a:chExt cx="1828800" cy="1828800"/>
          </a:xfrm>
        </p:grpSpPr>
        <p:sp>
          <p:nvSpPr>
            <p:cNvPr id="5" name="椭圆 4"/>
            <p:cNvSpPr/>
            <p:nvPr/>
          </p:nvSpPr>
          <p:spPr>
            <a:xfrm>
              <a:off x="3187700" y="2146300"/>
              <a:ext cx="1828800" cy="1828800"/>
            </a:xfrm>
            <a:prstGeom prst="ellipse">
              <a:avLst/>
            </a:prstGeom>
            <a:solidFill>
              <a:schemeClr val="accent1"/>
            </a:solidFill>
            <a:ln>
              <a:noFill/>
            </a:ln>
            <a:effectLst>
              <a:outerShdw blurRad="431800" dist="5334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04558" y="2801938"/>
              <a:ext cx="1396365" cy="492125"/>
            </a:xfrm>
            <a:prstGeom prst="rect">
              <a:avLst/>
            </a:prstGeom>
            <a:noFill/>
          </p:spPr>
          <p:txBody>
            <a:bodyPr wrap="none" lIns="0" tIns="0" rIns="0" bIns="0"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Vue2.0</a:t>
              </a:r>
              <a:endPar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2" name="组合 31"/>
          <p:cNvGrpSpPr/>
          <p:nvPr/>
        </p:nvGrpSpPr>
        <p:grpSpPr>
          <a:xfrm>
            <a:off x="5566219" y="740268"/>
            <a:ext cx="4928295" cy="810458"/>
            <a:chOff x="5612705" y="751776"/>
            <a:chExt cx="4928295" cy="810458"/>
          </a:xfrm>
        </p:grpSpPr>
        <p:sp>
          <p:nvSpPr>
            <p:cNvPr id="8" name="文本框 7"/>
            <p:cNvSpPr txBox="1"/>
            <p:nvPr/>
          </p:nvSpPr>
          <p:spPr>
            <a:xfrm>
              <a:off x="5612705" y="751776"/>
              <a:ext cx="3657600" cy="553720"/>
            </a:xfrm>
            <a:prstGeom prst="rect">
              <a:avLst/>
            </a:prstGeom>
            <a:noFill/>
          </p:spPr>
          <p:txBody>
            <a:bodyPr wrap="none" lIns="0" tIns="0" rIns="0" bIns="0" rtlCol="0">
              <a:spAutoFit/>
            </a:bodyPr>
            <a:lstStyle/>
            <a:p>
              <a:r>
                <a:rPr lang="zh-CN" altLang="en-US" sz="3600" b="1" dirty="0">
                  <a:solidFill>
                    <a:schemeClr val="accent1">
                      <a:alpha val="99000"/>
                    </a:schemeClr>
                  </a:solidFill>
                  <a:latin typeface="微软雅黑" panose="020B0503020204020204" pitchFamily="34" charset="-122"/>
                  <a:ea typeface="微软雅黑" panose="020B0503020204020204" pitchFamily="34" charset="-122"/>
                </a:rPr>
                <a:t>基本开发概念</a:t>
              </a:r>
              <a:r>
                <a:rPr lang="zh-CN" altLang="en-US" sz="3600" b="1" dirty="0">
                  <a:solidFill>
                    <a:schemeClr val="accent1">
                      <a:alpha val="99000"/>
                    </a:schemeClr>
                  </a:solidFill>
                  <a:latin typeface="微软雅黑" panose="020B0503020204020204" pitchFamily="34" charset="-122"/>
                  <a:ea typeface="微软雅黑" panose="020B0503020204020204" pitchFamily="34" charset="-122"/>
                </a:rPr>
                <a:t>简介</a:t>
              </a:r>
              <a:endParaRPr lang="zh-CN" altLang="en-US" sz="3600" b="1" dirty="0">
                <a:solidFill>
                  <a:schemeClr val="accent1">
                    <a:alpha val="99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670986" y="1308869"/>
              <a:ext cx="4870014" cy="253365"/>
            </a:xfrm>
            <a:prstGeom prst="rect">
              <a:avLst/>
            </a:prstGeom>
            <a:noFill/>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endParaRPr lang="zh-CN" altLang="en-US" sz="1100" dirty="0">
                <a:solidFill>
                  <a:schemeClr val="tx1"/>
                </a:solidFill>
              </a:endParaRPr>
            </a:p>
          </p:txBody>
        </p:sp>
      </p:grpSp>
      <p:sp>
        <p:nvSpPr>
          <p:cNvPr id="11" name="椭圆 10"/>
          <p:cNvSpPr/>
          <p:nvPr>
            <p:custDataLst>
              <p:tags r:id="rId2"/>
            </p:custDataLst>
          </p:nvPr>
        </p:nvSpPr>
        <p:spPr>
          <a:xfrm>
            <a:off x="5566219" y="2061767"/>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12" name="文本框 11"/>
          <p:cNvSpPr txBox="1"/>
          <p:nvPr>
            <p:custDataLst>
              <p:tags r:id="rId3"/>
            </p:custDataLst>
          </p:nvPr>
        </p:nvSpPr>
        <p:spPr>
          <a:xfrm>
            <a:off x="5657657" y="2115063"/>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4"/>
            </p:custDataLst>
          </p:nvPr>
        </p:nvSpPr>
        <p:spPr>
          <a:xfrm>
            <a:off x="6295283" y="2034534"/>
            <a:ext cx="1452351"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安装起步</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椭圆 58"/>
          <p:cNvSpPr/>
          <p:nvPr>
            <p:custDataLst>
              <p:tags r:id="rId5"/>
            </p:custDataLst>
          </p:nvPr>
        </p:nvSpPr>
        <p:spPr>
          <a:xfrm>
            <a:off x="8336208" y="2061767"/>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60" name="文本框 59"/>
          <p:cNvSpPr txBox="1"/>
          <p:nvPr>
            <p:custDataLst>
              <p:tags r:id="rId6"/>
            </p:custDataLst>
          </p:nvPr>
        </p:nvSpPr>
        <p:spPr>
          <a:xfrm>
            <a:off x="8427646" y="2115063"/>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文本框 56"/>
          <p:cNvSpPr txBox="1"/>
          <p:nvPr>
            <p:custDataLst>
              <p:tags r:id="rId7"/>
            </p:custDataLst>
          </p:nvPr>
        </p:nvSpPr>
        <p:spPr>
          <a:xfrm>
            <a:off x="9065272" y="2034534"/>
            <a:ext cx="1452351"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声明式</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渲染</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椭圆 122"/>
          <p:cNvSpPr/>
          <p:nvPr>
            <p:custDataLst>
              <p:tags r:id="rId8"/>
            </p:custDataLst>
          </p:nvPr>
        </p:nvSpPr>
        <p:spPr>
          <a:xfrm>
            <a:off x="5566219" y="3296830"/>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124" name="文本框 123"/>
          <p:cNvSpPr txBox="1"/>
          <p:nvPr>
            <p:custDataLst>
              <p:tags r:id="rId9"/>
            </p:custDataLst>
          </p:nvPr>
        </p:nvSpPr>
        <p:spPr>
          <a:xfrm>
            <a:off x="5657657" y="3350126"/>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文本框 120"/>
          <p:cNvSpPr txBox="1"/>
          <p:nvPr>
            <p:custDataLst>
              <p:tags r:id="rId10"/>
            </p:custDataLst>
          </p:nvPr>
        </p:nvSpPr>
        <p:spPr>
          <a:xfrm>
            <a:off x="6295283" y="3269597"/>
            <a:ext cx="1452351"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条件</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渲染</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8" name="椭圆 117"/>
          <p:cNvSpPr/>
          <p:nvPr>
            <p:custDataLst>
              <p:tags r:id="rId11"/>
            </p:custDataLst>
          </p:nvPr>
        </p:nvSpPr>
        <p:spPr>
          <a:xfrm>
            <a:off x="8336208" y="3296830"/>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119" name="文本框 118"/>
          <p:cNvSpPr txBox="1"/>
          <p:nvPr>
            <p:custDataLst>
              <p:tags r:id="rId12"/>
            </p:custDataLst>
          </p:nvPr>
        </p:nvSpPr>
        <p:spPr>
          <a:xfrm>
            <a:off x="8427646" y="3350126"/>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文本框 115"/>
          <p:cNvSpPr txBox="1"/>
          <p:nvPr>
            <p:custDataLst>
              <p:tags r:id="rId13"/>
            </p:custDataLst>
          </p:nvPr>
        </p:nvSpPr>
        <p:spPr>
          <a:xfrm>
            <a:off x="9065260" y="3269615"/>
            <a:ext cx="1807210"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处理用户</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输入</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椭圆 135"/>
          <p:cNvSpPr/>
          <p:nvPr>
            <p:custDataLst>
              <p:tags r:id="rId14"/>
            </p:custDataLst>
          </p:nvPr>
        </p:nvSpPr>
        <p:spPr>
          <a:xfrm>
            <a:off x="5566219" y="4531893"/>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137" name="文本框 136"/>
          <p:cNvSpPr txBox="1"/>
          <p:nvPr>
            <p:custDataLst>
              <p:tags r:id="rId15"/>
            </p:custDataLst>
          </p:nvPr>
        </p:nvSpPr>
        <p:spPr>
          <a:xfrm>
            <a:off x="5657657" y="4585189"/>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 name="文本框 133"/>
          <p:cNvSpPr txBox="1"/>
          <p:nvPr>
            <p:custDataLst>
              <p:tags r:id="rId16"/>
            </p:custDataLst>
          </p:nvPr>
        </p:nvSpPr>
        <p:spPr>
          <a:xfrm>
            <a:off x="6295283" y="4504660"/>
            <a:ext cx="1452351"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组件</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化构建</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任意多边形: 形状 141"/>
          <p:cNvSpPr/>
          <p:nvPr/>
        </p:nvSpPr>
        <p:spPr>
          <a:xfrm>
            <a:off x="3223342" y="0"/>
            <a:ext cx="8968658" cy="6858000"/>
          </a:xfrm>
          <a:custGeom>
            <a:avLst/>
            <a:gdLst>
              <a:gd name="connsiteX0" fmla="*/ 8968658 w 8968658"/>
              <a:gd name="connsiteY0" fmla="*/ 4824673 h 6858000"/>
              <a:gd name="connsiteX1" fmla="*/ 8968658 w 8968658"/>
              <a:gd name="connsiteY1" fmla="*/ 6394747 h 6858000"/>
              <a:gd name="connsiteX2" fmla="*/ 8884303 w 8968658"/>
              <a:gd name="connsiteY2" fmla="*/ 6483225 h 6858000"/>
              <a:gd name="connsiteX3" fmla="*/ 8514725 w 8968658"/>
              <a:gd name="connsiteY3" fmla="*/ 6819120 h 6858000"/>
              <a:gd name="connsiteX4" fmla="*/ 8465249 w 8968658"/>
              <a:gd name="connsiteY4" fmla="*/ 6858000 h 6858000"/>
              <a:gd name="connsiteX5" fmla="*/ 6551325 w 8968658"/>
              <a:gd name="connsiteY5" fmla="*/ 6858000 h 6858000"/>
              <a:gd name="connsiteX6" fmla="*/ 6673412 w 8968658"/>
              <a:gd name="connsiteY6" fmla="*/ 6816691 h 6858000"/>
              <a:gd name="connsiteX7" fmla="*/ 8961340 w 8968658"/>
              <a:gd name="connsiteY7" fmla="*/ 4839864 h 6858000"/>
              <a:gd name="connsiteX8" fmla="*/ 8423761 w 8968658"/>
              <a:gd name="connsiteY8" fmla="*/ 0 h 6858000"/>
              <a:gd name="connsiteX9" fmla="*/ 8968658 w 8968658"/>
              <a:gd name="connsiteY9" fmla="*/ 0 h 6858000"/>
              <a:gd name="connsiteX10" fmla="*/ 8968658 w 8968658"/>
              <a:gd name="connsiteY10" fmla="*/ 781779 h 6858000"/>
              <a:gd name="connsiteX11" fmla="*/ 8961340 w 8968658"/>
              <a:gd name="connsiteY11" fmla="*/ 766588 h 6858000"/>
              <a:gd name="connsiteX12" fmla="*/ 8501351 w 8968658"/>
              <a:gd name="connsiteY12" fmla="*/ 85371 h 6858000"/>
              <a:gd name="connsiteX13" fmla="*/ 820506 w 8968658"/>
              <a:gd name="connsiteY13" fmla="*/ 0 h 6858000"/>
              <a:gd name="connsiteX14" fmla="*/ 1984846 w 8968658"/>
              <a:gd name="connsiteY14" fmla="*/ 0 h 6858000"/>
              <a:gd name="connsiteX15" fmla="*/ 1907255 w 8968658"/>
              <a:gd name="connsiteY15" fmla="*/ 85371 h 6858000"/>
              <a:gd name="connsiteX16" fmla="*/ 931570 w 8968658"/>
              <a:gd name="connsiteY16" fmla="*/ 2803226 h 6858000"/>
              <a:gd name="connsiteX17" fmla="*/ 3735194 w 8968658"/>
              <a:gd name="connsiteY17" fmla="*/ 6816691 h 6858000"/>
              <a:gd name="connsiteX18" fmla="*/ 3857281 w 8968658"/>
              <a:gd name="connsiteY18" fmla="*/ 6858000 h 6858000"/>
              <a:gd name="connsiteX19" fmla="*/ 1943359 w 8968658"/>
              <a:gd name="connsiteY19" fmla="*/ 6858000 h 6858000"/>
              <a:gd name="connsiteX20" fmla="*/ 1893884 w 8968658"/>
              <a:gd name="connsiteY20" fmla="*/ 6819120 h 6858000"/>
              <a:gd name="connsiteX21" fmla="*/ 0 w 8968658"/>
              <a:gd name="connsiteY21" fmla="*/ 2803226 h 6858000"/>
              <a:gd name="connsiteX22" fmla="*/ 753445 w 8968658"/>
              <a:gd name="connsiteY22" fmla="*/ 1046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68658" h="6858000">
                <a:moveTo>
                  <a:pt x="8968658" y="4824673"/>
                </a:moveTo>
                <a:lnTo>
                  <a:pt x="8968658" y="6394747"/>
                </a:lnTo>
                <a:lnTo>
                  <a:pt x="8884303" y="6483225"/>
                </a:lnTo>
                <a:cubicBezTo>
                  <a:pt x="8766579" y="6600949"/>
                  <a:pt x="8643241" y="6713060"/>
                  <a:pt x="8514725" y="6819120"/>
                </a:cubicBezTo>
                <a:lnTo>
                  <a:pt x="8465249" y="6858000"/>
                </a:lnTo>
                <a:lnTo>
                  <a:pt x="6551325" y="6858000"/>
                </a:lnTo>
                <a:lnTo>
                  <a:pt x="6673412" y="6816691"/>
                </a:lnTo>
                <a:cubicBezTo>
                  <a:pt x="7655036" y="6457270"/>
                  <a:pt x="8468016" y="5747991"/>
                  <a:pt x="8961340" y="4839864"/>
                </a:cubicBezTo>
                <a:close/>
                <a:moveTo>
                  <a:pt x="8423761" y="0"/>
                </a:moveTo>
                <a:lnTo>
                  <a:pt x="8968658" y="0"/>
                </a:lnTo>
                <a:lnTo>
                  <a:pt x="8968658" y="781779"/>
                </a:lnTo>
                <a:lnTo>
                  <a:pt x="8961340" y="766588"/>
                </a:lnTo>
                <a:cubicBezTo>
                  <a:pt x="8829787" y="524421"/>
                  <a:pt x="8675503" y="296394"/>
                  <a:pt x="8501351" y="85371"/>
                </a:cubicBezTo>
                <a:close/>
                <a:moveTo>
                  <a:pt x="820506" y="0"/>
                </a:moveTo>
                <a:lnTo>
                  <a:pt x="1984846" y="0"/>
                </a:lnTo>
                <a:lnTo>
                  <a:pt x="1907255" y="85371"/>
                </a:lnTo>
                <a:cubicBezTo>
                  <a:pt x="1297724" y="823951"/>
                  <a:pt x="931570" y="1770829"/>
                  <a:pt x="931570" y="2803226"/>
                </a:cubicBezTo>
                <a:cubicBezTo>
                  <a:pt x="931570" y="4646793"/>
                  <a:pt x="2099154" y="6217656"/>
                  <a:pt x="3735194" y="6816691"/>
                </a:cubicBezTo>
                <a:lnTo>
                  <a:pt x="3857281" y="6858000"/>
                </a:lnTo>
                <a:lnTo>
                  <a:pt x="1943359" y="6858000"/>
                </a:lnTo>
                <a:lnTo>
                  <a:pt x="1893884" y="6819120"/>
                </a:lnTo>
                <a:cubicBezTo>
                  <a:pt x="737241" y="5864574"/>
                  <a:pt x="0" y="4419996"/>
                  <a:pt x="0" y="2803226"/>
                </a:cubicBezTo>
                <a:cubicBezTo>
                  <a:pt x="0" y="1815200"/>
                  <a:pt x="275328" y="891480"/>
                  <a:pt x="753445" y="104605"/>
                </a:cubicBezTo>
                <a:close/>
              </a:path>
            </a:pathLst>
          </a:custGeom>
          <a:solidFill>
            <a:srgbClr val="94D9F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 name="矩形 3"/>
          <p:cNvSpPr/>
          <p:nvPr/>
        </p:nvSpPr>
        <p:spPr>
          <a:xfrm>
            <a:off x="152400" y="1748"/>
            <a:ext cx="4102100" cy="6856252"/>
          </a:xfrm>
          <a:prstGeom prst="rect">
            <a:avLst/>
          </a:prstGeom>
          <a:solidFill>
            <a:srgbClr val="94D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4102100" cy="6856252"/>
          </a:xfrm>
          <a:prstGeom prst="rect">
            <a:avLst/>
          </a:prstGeom>
          <a:blipFill>
            <a:blip r:embed="rId1"/>
            <a:srcRect/>
            <a:stretch>
              <a:fillRect l="-72194" r="-788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795244" y="2149104"/>
            <a:ext cx="1828800" cy="1828800"/>
            <a:chOff x="3187700" y="2146300"/>
            <a:chExt cx="1828800" cy="1828800"/>
          </a:xfrm>
        </p:grpSpPr>
        <p:sp>
          <p:nvSpPr>
            <p:cNvPr id="5" name="椭圆 4"/>
            <p:cNvSpPr/>
            <p:nvPr/>
          </p:nvSpPr>
          <p:spPr>
            <a:xfrm>
              <a:off x="3187700" y="2146300"/>
              <a:ext cx="1828800" cy="1828800"/>
            </a:xfrm>
            <a:prstGeom prst="ellipse">
              <a:avLst/>
            </a:prstGeom>
            <a:solidFill>
              <a:schemeClr val="accent1"/>
            </a:solidFill>
            <a:ln>
              <a:noFill/>
            </a:ln>
            <a:effectLst>
              <a:outerShdw blurRad="431800" dist="5334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04558" y="2801938"/>
              <a:ext cx="1396365" cy="492125"/>
            </a:xfrm>
            <a:prstGeom prst="rect">
              <a:avLst/>
            </a:prstGeom>
            <a:noFill/>
          </p:spPr>
          <p:txBody>
            <a:bodyPr wrap="none" lIns="0" tIns="0" rIns="0" bIns="0"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Vue2.0</a:t>
              </a:r>
              <a:endPar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2" name="组合 31"/>
          <p:cNvGrpSpPr/>
          <p:nvPr/>
        </p:nvGrpSpPr>
        <p:grpSpPr>
          <a:xfrm>
            <a:off x="5566219" y="740268"/>
            <a:ext cx="4928295" cy="810458"/>
            <a:chOff x="5612705" y="751776"/>
            <a:chExt cx="4928295" cy="810458"/>
          </a:xfrm>
        </p:grpSpPr>
        <p:sp>
          <p:nvSpPr>
            <p:cNvPr id="8" name="文本框 7"/>
            <p:cNvSpPr txBox="1"/>
            <p:nvPr/>
          </p:nvSpPr>
          <p:spPr>
            <a:xfrm>
              <a:off x="5612705" y="751776"/>
              <a:ext cx="1828800" cy="553720"/>
            </a:xfrm>
            <a:prstGeom prst="rect">
              <a:avLst/>
            </a:prstGeom>
            <a:noFill/>
          </p:spPr>
          <p:txBody>
            <a:bodyPr wrap="none" lIns="0" tIns="0" rIns="0" bIns="0" rtlCol="0">
              <a:spAutoFit/>
            </a:bodyPr>
            <a:lstStyle/>
            <a:p>
              <a:r>
                <a:rPr lang="zh-CN" altLang="en-US" sz="3600" b="1" dirty="0">
                  <a:solidFill>
                    <a:schemeClr val="accent1">
                      <a:alpha val="99000"/>
                    </a:schemeClr>
                  </a:solidFill>
                  <a:latin typeface="微软雅黑" panose="020B0503020204020204" pitchFamily="34" charset="-122"/>
                  <a:ea typeface="微软雅黑" panose="020B0503020204020204" pitchFamily="34" charset="-122"/>
                </a:rPr>
                <a:t>核心</a:t>
              </a:r>
              <a:r>
                <a:rPr lang="zh-CN" altLang="en-US" sz="3600" b="1" dirty="0">
                  <a:solidFill>
                    <a:schemeClr val="accent1">
                      <a:alpha val="99000"/>
                    </a:schemeClr>
                  </a:solidFill>
                  <a:latin typeface="微软雅黑" panose="020B0503020204020204" pitchFamily="34" charset="-122"/>
                  <a:ea typeface="微软雅黑" panose="020B0503020204020204" pitchFamily="34" charset="-122"/>
                </a:rPr>
                <a:t>概念</a:t>
              </a:r>
              <a:endParaRPr lang="zh-CN" altLang="en-US" sz="3600" b="1" dirty="0">
                <a:solidFill>
                  <a:schemeClr val="accent1">
                    <a:alpha val="99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670986" y="1308869"/>
              <a:ext cx="4870014" cy="253365"/>
            </a:xfrm>
            <a:prstGeom prst="rect">
              <a:avLst/>
            </a:prstGeom>
            <a:noFill/>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endParaRPr lang="zh-CN" altLang="en-US" sz="1100" dirty="0">
                <a:solidFill>
                  <a:schemeClr val="tx1"/>
                </a:solidFill>
              </a:endParaRPr>
            </a:p>
          </p:txBody>
        </p:sp>
      </p:grpSp>
      <p:sp>
        <p:nvSpPr>
          <p:cNvPr id="11" name="椭圆 10"/>
          <p:cNvSpPr/>
          <p:nvPr>
            <p:custDataLst>
              <p:tags r:id="rId2"/>
            </p:custDataLst>
          </p:nvPr>
        </p:nvSpPr>
        <p:spPr>
          <a:xfrm>
            <a:off x="5566219" y="2061767"/>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12" name="文本框 11"/>
          <p:cNvSpPr txBox="1"/>
          <p:nvPr>
            <p:custDataLst>
              <p:tags r:id="rId3"/>
            </p:custDataLst>
          </p:nvPr>
        </p:nvSpPr>
        <p:spPr>
          <a:xfrm>
            <a:off x="5657657" y="2115063"/>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4"/>
            </p:custDataLst>
          </p:nvPr>
        </p:nvSpPr>
        <p:spPr>
          <a:xfrm>
            <a:off x="6295390" y="2034540"/>
            <a:ext cx="1898650"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实例与生命</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周期</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椭圆 58"/>
          <p:cNvSpPr/>
          <p:nvPr>
            <p:custDataLst>
              <p:tags r:id="rId5"/>
            </p:custDataLst>
          </p:nvPr>
        </p:nvSpPr>
        <p:spPr>
          <a:xfrm>
            <a:off x="8336208" y="2061767"/>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60" name="文本框 59"/>
          <p:cNvSpPr txBox="1"/>
          <p:nvPr>
            <p:custDataLst>
              <p:tags r:id="rId6"/>
            </p:custDataLst>
          </p:nvPr>
        </p:nvSpPr>
        <p:spPr>
          <a:xfrm>
            <a:off x="8427646" y="2115063"/>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文本框 56"/>
          <p:cNvSpPr txBox="1"/>
          <p:nvPr>
            <p:custDataLst>
              <p:tags r:id="rId7"/>
            </p:custDataLst>
          </p:nvPr>
        </p:nvSpPr>
        <p:spPr>
          <a:xfrm>
            <a:off x="9065272" y="2034534"/>
            <a:ext cx="1452351"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模板</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语法</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椭圆 122"/>
          <p:cNvSpPr/>
          <p:nvPr>
            <p:custDataLst>
              <p:tags r:id="rId8"/>
            </p:custDataLst>
          </p:nvPr>
        </p:nvSpPr>
        <p:spPr>
          <a:xfrm>
            <a:off x="5566219" y="3296830"/>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124" name="文本框 123"/>
          <p:cNvSpPr txBox="1"/>
          <p:nvPr>
            <p:custDataLst>
              <p:tags r:id="rId9"/>
            </p:custDataLst>
          </p:nvPr>
        </p:nvSpPr>
        <p:spPr>
          <a:xfrm>
            <a:off x="5657657" y="3350126"/>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文本框 120"/>
          <p:cNvSpPr txBox="1"/>
          <p:nvPr>
            <p:custDataLst>
              <p:tags r:id="rId10"/>
            </p:custDataLst>
          </p:nvPr>
        </p:nvSpPr>
        <p:spPr>
          <a:xfrm>
            <a:off x="6295390" y="3269615"/>
            <a:ext cx="2244090"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计算属性和</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监听器</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8" name="椭圆 117"/>
          <p:cNvSpPr/>
          <p:nvPr>
            <p:custDataLst>
              <p:tags r:id="rId11"/>
            </p:custDataLst>
          </p:nvPr>
        </p:nvSpPr>
        <p:spPr>
          <a:xfrm>
            <a:off x="8336208" y="3296830"/>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119" name="文本框 118"/>
          <p:cNvSpPr txBox="1"/>
          <p:nvPr>
            <p:custDataLst>
              <p:tags r:id="rId12"/>
            </p:custDataLst>
          </p:nvPr>
        </p:nvSpPr>
        <p:spPr>
          <a:xfrm>
            <a:off x="8427646" y="3350126"/>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文本框 115"/>
          <p:cNvSpPr txBox="1"/>
          <p:nvPr>
            <p:custDataLst>
              <p:tags r:id="rId13"/>
            </p:custDataLst>
          </p:nvPr>
        </p:nvSpPr>
        <p:spPr>
          <a:xfrm>
            <a:off x="9065260" y="3269615"/>
            <a:ext cx="1807210"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样式</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椭圆 135"/>
          <p:cNvSpPr/>
          <p:nvPr>
            <p:custDataLst>
              <p:tags r:id="rId14"/>
            </p:custDataLst>
          </p:nvPr>
        </p:nvSpPr>
        <p:spPr>
          <a:xfrm>
            <a:off x="5566219" y="4531893"/>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137" name="文本框 136"/>
          <p:cNvSpPr txBox="1"/>
          <p:nvPr>
            <p:custDataLst>
              <p:tags r:id="rId15"/>
            </p:custDataLst>
          </p:nvPr>
        </p:nvSpPr>
        <p:spPr>
          <a:xfrm>
            <a:off x="5657657" y="4585189"/>
            <a:ext cx="384813" cy="407291"/>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 name="文本框 133"/>
          <p:cNvSpPr txBox="1"/>
          <p:nvPr>
            <p:custDataLst>
              <p:tags r:id="rId16"/>
            </p:custDataLst>
          </p:nvPr>
        </p:nvSpPr>
        <p:spPr>
          <a:xfrm>
            <a:off x="6295390" y="4504690"/>
            <a:ext cx="1805940"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条件与列表</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渲染</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椭圆 1"/>
          <p:cNvSpPr/>
          <p:nvPr>
            <p:custDataLst>
              <p:tags r:id="rId17"/>
            </p:custDataLst>
          </p:nvPr>
        </p:nvSpPr>
        <p:spPr>
          <a:xfrm>
            <a:off x="8328469" y="4585233"/>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7" name="文本框 6"/>
          <p:cNvSpPr txBox="1"/>
          <p:nvPr>
            <p:custDataLst>
              <p:tags r:id="rId18"/>
            </p:custDataLst>
          </p:nvPr>
        </p:nvSpPr>
        <p:spPr>
          <a:xfrm>
            <a:off x="8419907" y="4638529"/>
            <a:ext cx="384813" cy="461645"/>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19"/>
            </p:custDataLst>
          </p:nvPr>
        </p:nvSpPr>
        <p:spPr>
          <a:xfrm>
            <a:off x="9057640" y="4558030"/>
            <a:ext cx="1805940"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事件</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处理</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custDataLst>
              <p:tags r:id="rId20"/>
            </p:custDataLst>
          </p:nvPr>
        </p:nvSpPr>
        <p:spPr>
          <a:xfrm>
            <a:off x="5573839" y="5572658"/>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14" name="文本框 13"/>
          <p:cNvSpPr txBox="1"/>
          <p:nvPr>
            <p:custDataLst>
              <p:tags r:id="rId21"/>
            </p:custDataLst>
          </p:nvPr>
        </p:nvSpPr>
        <p:spPr>
          <a:xfrm>
            <a:off x="5665277" y="5625954"/>
            <a:ext cx="384813" cy="461645"/>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07</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22"/>
            </p:custDataLst>
          </p:nvPr>
        </p:nvSpPr>
        <p:spPr>
          <a:xfrm>
            <a:off x="6303010" y="5545455"/>
            <a:ext cx="1805940"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表单输入</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绑定</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椭圆 26"/>
          <p:cNvSpPr/>
          <p:nvPr>
            <p:custDataLst>
              <p:tags r:id="rId23"/>
            </p:custDataLst>
          </p:nvPr>
        </p:nvSpPr>
        <p:spPr>
          <a:xfrm>
            <a:off x="8343709" y="5572658"/>
            <a:ext cx="582930" cy="582930"/>
          </a:xfrm>
          <a:prstGeom prst="ellipse">
            <a:avLst/>
          </a:prstGeom>
          <a:solidFill>
            <a:schemeClr val="accent3"/>
          </a:solidFill>
          <a:ln>
            <a:noFill/>
          </a:ln>
          <a:effectLst>
            <a:outerShdw blurRad="252603" dist="213741"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zh-CN" altLang="en-US" sz="1375"/>
          </a:p>
        </p:txBody>
      </p:sp>
      <p:sp>
        <p:nvSpPr>
          <p:cNvPr id="28" name="文本框 27"/>
          <p:cNvSpPr txBox="1"/>
          <p:nvPr>
            <p:custDataLst>
              <p:tags r:id="rId24"/>
            </p:custDataLst>
          </p:nvPr>
        </p:nvSpPr>
        <p:spPr>
          <a:xfrm>
            <a:off x="8435147" y="5625954"/>
            <a:ext cx="384813" cy="461645"/>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08</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文本框 28"/>
          <p:cNvSpPr txBox="1"/>
          <p:nvPr>
            <p:custDataLst>
              <p:tags r:id="rId25"/>
            </p:custDataLst>
          </p:nvPr>
        </p:nvSpPr>
        <p:spPr>
          <a:xfrm>
            <a:off x="9072880" y="5545455"/>
            <a:ext cx="1805940" cy="444500"/>
          </a:xfrm>
          <a:prstGeom prst="rect">
            <a:avLst/>
          </a:prstGeom>
          <a:noFill/>
          <a:effectLst/>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组件</a:t>
            </a:r>
            <a:r>
              <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基础</a:t>
            </a:r>
            <a:endParaRPr lang="zh-CN" altLang="en-US" sz="1925"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形状 47"/>
          <p:cNvSpPr/>
          <p:nvPr/>
        </p:nvSpPr>
        <p:spPr>
          <a:xfrm>
            <a:off x="0" y="2552905"/>
            <a:ext cx="12192000" cy="4305097"/>
          </a:xfrm>
          <a:custGeom>
            <a:avLst/>
            <a:gdLst>
              <a:gd name="connsiteX0" fmla="*/ 6330950 w 12192000"/>
              <a:gd name="connsiteY0" fmla="*/ 0 h 4305097"/>
              <a:gd name="connsiteX1" fmla="*/ 12135926 w 12192000"/>
              <a:gd name="connsiteY1" fmla="*/ 2569298 h 4305097"/>
              <a:gd name="connsiteX2" fmla="*/ 12192000 w 12192000"/>
              <a:gd name="connsiteY2" fmla="*/ 2634032 h 4305097"/>
              <a:gd name="connsiteX3" fmla="*/ 12192000 w 12192000"/>
              <a:gd name="connsiteY3" fmla="*/ 4305097 h 4305097"/>
              <a:gd name="connsiteX4" fmla="*/ 10328396 w 12192000"/>
              <a:gd name="connsiteY4" fmla="*/ 4305097 h 4305097"/>
              <a:gd name="connsiteX5" fmla="*/ 10282861 w 12192000"/>
              <a:gd name="connsiteY5" fmla="*/ 4252529 h 4305097"/>
              <a:gd name="connsiteX6" fmla="*/ 6330950 w 12192000"/>
              <a:gd name="connsiteY6" fmla="*/ 2503403 h 4305097"/>
              <a:gd name="connsiteX7" fmla="*/ 2379039 w 12192000"/>
              <a:gd name="connsiteY7" fmla="*/ 4252529 h 4305097"/>
              <a:gd name="connsiteX8" fmla="*/ 2333504 w 12192000"/>
              <a:gd name="connsiteY8" fmla="*/ 4305097 h 4305097"/>
              <a:gd name="connsiteX9" fmla="*/ 0 w 12192000"/>
              <a:gd name="connsiteY9" fmla="*/ 4305097 h 4305097"/>
              <a:gd name="connsiteX10" fmla="*/ 0 w 12192000"/>
              <a:gd name="connsiteY10" fmla="*/ 3215746 h 4305097"/>
              <a:gd name="connsiteX11" fmla="*/ 46678 w 12192000"/>
              <a:gd name="connsiteY11" fmla="*/ 3150106 h 4305097"/>
              <a:gd name="connsiteX12" fmla="*/ 6330950 w 12192000"/>
              <a:gd name="connsiteY12" fmla="*/ 0 h 43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305097">
                <a:moveTo>
                  <a:pt x="6330950" y="0"/>
                </a:moveTo>
                <a:cubicBezTo>
                  <a:pt x="8631876" y="0"/>
                  <a:pt x="10701360" y="990924"/>
                  <a:pt x="12135926" y="2569298"/>
                </a:cubicBezTo>
                <a:lnTo>
                  <a:pt x="12192000" y="2634032"/>
                </a:lnTo>
                <a:lnTo>
                  <a:pt x="12192000" y="4305097"/>
                </a:lnTo>
                <a:lnTo>
                  <a:pt x="10328396" y="4305097"/>
                </a:lnTo>
                <a:lnTo>
                  <a:pt x="10282861" y="4252529"/>
                </a:lnTo>
                <a:cubicBezTo>
                  <a:pt x="9306237" y="3178004"/>
                  <a:pt x="7897375" y="2503403"/>
                  <a:pt x="6330950" y="2503403"/>
                </a:cubicBezTo>
                <a:cubicBezTo>
                  <a:pt x="4764526" y="2503403"/>
                  <a:pt x="3355663" y="3178004"/>
                  <a:pt x="2379039" y="4252529"/>
                </a:cubicBezTo>
                <a:lnTo>
                  <a:pt x="2333504" y="4305097"/>
                </a:lnTo>
                <a:lnTo>
                  <a:pt x="0" y="4305097"/>
                </a:lnTo>
                <a:lnTo>
                  <a:pt x="0" y="3215746"/>
                </a:lnTo>
                <a:lnTo>
                  <a:pt x="46678" y="3150106"/>
                </a:lnTo>
                <a:cubicBezTo>
                  <a:pt x="1476807" y="1237798"/>
                  <a:pt x="3759327" y="0"/>
                  <a:pt x="6330950" y="0"/>
                </a:cubicBez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nvGrpSpPr>
          <p:cNvPr id="4" name="Group 13" descr="e7d195523061f1c08d347f6bf0421bdacd46f3c1815d51b81E1CE79090F8942429A56C6AE2B3163BABA1A3FCE285BEC4FF43A5085572A94AD2C0A17AE448F24FA68DD62479D8C0666FEB6710638384D2F47D54AD7F2B38C386945D9CB2DF62025C999E6DCCBFFB37E54CAF756F32EB3C02D89024F88441A820816FDAAAC7429425E94EADF63A973A4513D15F55FA9351"/>
          <p:cNvGrpSpPr/>
          <p:nvPr/>
        </p:nvGrpSpPr>
        <p:grpSpPr>
          <a:xfrm>
            <a:off x="6237516" y="2028231"/>
            <a:ext cx="2090058" cy="1911466"/>
            <a:chOff x="6237516" y="2075540"/>
            <a:chExt cx="2090058" cy="1911466"/>
          </a:xfrm>
          <a:solidFill>
            <a:srgbClr val="023EE8"/>
          </a:solidFill>
        </p:grpSpPr>
        <p:sp>
          <p:nvSpPr>
            <p:cNvPr id="5" name="Rectangle: Rounded Corners 17"/>
            <p:cNvSpPr/>
            <p:nvPr/>
          </p:nvSpPr>
          <p:spPr>
            <a:xfrm>
              <a:off x="6237516" y="2075540"/>
              <a:ext cx="2090058" cy="1911466"/>
            </a:xfrm>
            <a:prstGeom prst="roundRect">
              <a:avLst>
                <a:gd name="adj" fmla="val 307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 name="TextBox 64"/>
            <p:cNvSpPr txBox="1"/>
            <p:nvPr/>
          </p:nvSpPr>
          <p:spPr>
            <a:xfrm>
              <a:off x="6237516" y="3661674"/>
              <a:ext cx="209005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900" i="1"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rPr>
                <a:t>This is the most important part</a:t>
              </a:r>
              <a:endParaRPr kumimoji="0" lang="en-US" sz="900" i="1"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
        <p:nvSpPr>
          <p:cNvPr id="7" name="Rectangle: Rounded Corners 22" descr="e7d195523061f1c08d347f6bf0421bdacd46f3c1815d51b81E1CE79090F8942429A56C6AE2B3163BABA1A3FCE285BEC4FF43A5085572A94AD2C0A17AE448F24FA68DD62479D8C0666FEB6710638384D2F47D54AD7F2B38C386945D9CB2DF62025C999E6DCCBFFB37E54CAF756F32EB3C02D89024F88441A820816FDAAAC7429425E94EADF63A973A4513D15F55FA9351"/>
          <p:cNvSpPr/>
          <p:nvPr/>
        </p:nvSpPr>
        <p:spPr>
          <a:xfrm>
            <a:off x="6237516" y="1629120"/>
            <a:ext cx="2090058" cy="1911466"/>
          </a:xfrm>
          <a:prstGeom prst="roundRect">
            <a:avLst>
              <a:gd name="adj" fmla="val 3075"/>
            </a:avLst>
          </a:prstGeom>
          <a:solidFill>
            <a:schemeClr val="bg1"/>
          </a:solidFill>
          <a:ln>
            <a:noFill/>
          </a:ln>
          <a:effectLst>
            <a:outerShdw blurRad="127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8" name="Rectangle: Rounded Corners 5" descr="e7d195523061f1c08d347f6bf0421bdacd46f3c1815d51b81E1CE79090F8942429A56C6AE2B3163BABA1A3FCE285BEC4FF43A5085572A94AD2C0A17AE448F24FA68DD62479D8C0666FEB6710638384D2F47D54AD7F2B38C386945D9CB2DF62025C999E6DCCBFFB37E54CAF756F32EB3C02D89024F88441A820816FDAAAC7429425E94EADF63A973A4513D15F55FA9351"/>
          <p:cNvSpPr/>
          <p:nvPr/>
        </p:nvSpPr>
        <p:spPr>
          <a:xfrm>
            <a:off x="1491338" y="2028231"/>
            <a:ext cx="2090058" cy="1911466"/>
          </a:xfrm>
          <a:prstGeom prst="roundRect">
            <a:avLst>
              <a:gd name="adj" fmla="val 3075"/>
            </a:avLst>
          </a:prstGeom>
          <a:solidFill>
            <a:schemeClr val="bg1"/>
          </a:solidFill>
          <a:ln>
            <a:noFill/>
          </a:ln>
          <a:effectLst>
            <a:outerShdw blurRad="127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0" name="Rectangle: Rounded Corners 15" descr="e7d195523061f1c08d347f6bf0421bdacd46f3c1815d51b81E1CE79090F8942429A56C6AE2B3163BABA1A3FCE285BEC4FF43A5085572A94AD2C0A17AE448F24FA68DD62479D8C0666FEB6710638384D2F47D54AD7F2B38C386945D9CB2DF62025C999E6DCCBFFB37E54CAF756F32EB3C02D89024F88441A820816FDAAAC7429425E94EADF63A973A4513D15F55FA9351"/>
          <p:cNvSpPr/>
          <p:nvPr/>
        </p:nvSpPr>
        <p:spPr>
          <a:xfrm>
            <a:off x="3864427" y="2028231"/>
            <a:ext cx="2090058" cy="1911466"/>
          </a:xfrm>
          <a:prstGeom prst="roundRect">
            <a:avLst>
              <a:gd name="adj" fmla="val 3075"/>
            </a:avLst>
          </a:prstGeom>
          <a:solidFill>
            <a:schemeClr val="bg1"/>
          </a:solidFill>
          <a:ln>
            <a:noFill/>
          </a:ln>
          <a:effectLst>
            <a:outerShdw blurRad="127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3" name="Rectangle: Rounded Corners 19" descr="e7d195523061f1c08d347f6bf0421bdacd46f3c1815d51b81E1CE79090F8942429A56C6AE2B3163BABA1A3FCE285BEC4FF43A5085572A94AD2C0A17AE448F24FA68DD62479D8C0666FEB6710638384D2F47D54AD7F2B38C386945D9CB2DF62025C999E6DCCBFFB37E54CAF756F32EB3C02D89024F88441A820816FDAAAC7429425E94EADF63A973A4513D15F55FA9351"/>
          <p:cNvSpPr/>
          <p:nvPr/>
        </p:nvSpPr>
        <p:spPr>
          <a:xfrm>
            <a:off x="8610605" y="2028231"/>
            <a:ext cx="2090058" cy="1911466"/>
          </a:xfrm>
          <a:prstGeom prst="roundRect">
            <a:avLst>
              <a:gd name="adj" fmla="val 3075"/>
            </a:avLst>
          </a:prstGeom>
          <a:solidFill>
            <a:schemeClr val="bg1"/>
          </a:solidFill>
          <a:ln>
            <a:noFill/>
          </a:ln>
          <a:effectLst>
            <a:outerShdw blurRad="127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2" name="Freeform 145"/>
          <p:cNvSpPr>
            <a:spLocks noEditPoints="1"/>
          </p:cNvSpPr>
          <p:nvPr/>
        </p:nvSpPr>
        <p:spPr bwMode="auto">
          <a:xfrm>
            <a:off x="4712812" y="2264085"/>
            <a:ext cx="393289" cy="452986"/>
          </a:xfrm>
          <a:custGeom>
            <a:avLst/>
            <a:gdLst>
              <a:gd name="T0" fmla="*/ 122 w 188"/>
              <a:gd name="T1" fmla="*/ 128 h 216"/>
              <a:gd name="T2" fmla="*/ 63 w 188"/>
              <a:gd name="T3" fmla="*/ 128 h 216"/>
              <a:gd name="T4" fmla="*/ 0 w 188"/>
              <a:gd name="T5" fmla="*/ 210 h 216"/>
              <a:gd name="T6" fmla="*/ 4 w 188"/>
              <a:gd name="T7" fmla="*/ 216 h 216"/>
              <a:gd name="T8" fmla="*/ 184 w 188"/>
              <a:gd name="T9" fmla="*/ 216 h 216"/>
              <a:gd name="T10" fmla="*/ 188 w 188"/>
              <a:gd name="T11" fmla="*/ 210 h 216"/>
              <a:gd name="T12" fmla="*/ 122 w 188"/>
              <a:gd name="T13" fmla="*/ 128 h 216"/>
              <a:gd name="T14" fmla="*/ 8 w 188"/>
              <a:gd name="T15" fmla="*/ 208 h 216"/>
              <a:gd name="T16" fmla="*/ 64 w 188"/>
              <a:gd name="T17" fmla="*/ 136 h 216"/>
              <a:gd name="T18" fmla="*/ 120 w 188"/>
              <a:gd name="T19" fmla="*/ 136 h 216"/>
              <a:gd name="T20" fmla="*/ 180 w 188"/>
              <a:gd name="T21" fmla="*/ 208 h 216"/>
              <a:gd name="T22" fmla="*/ 8 w 188"/>
              <a:gd name="T23" fmla="*/ 208 h 216"/>
              <a:gd name="T24" fmla="*/ 91 w 188"/>
              <a:gd name="T25" fmla="*/ 114 h 216"/>
              <a:gd name="T26" fmla="*/ 148 w 188"/>
              <a:gd name="T27" fmla="*/ 57 h 216"/>
              <a:gd name="T28" fmla="*/ 91 w 188"/>
              <a:gd name="T29" fmla="*/ 0 h 216"/>
              <a:gd name="T30" fmla="*/ 34 w 188"/>
              <a:gd name="T31" fmla="*/ 57 h 216"/>
              <a:gd name="T32" fmla="*/ 91 w 188"/>
              <a:gd name="T33" fmla="*/ 114 h 216"/>
              <a:gd name="T34" fmla="*/ 91 w 188"/>
              <a:gd name="T35" fmla="*/ 8 h 216"/>
              <a:gd name="T36" fmla="*/ 140 w 188"/>
              <a:gd name="T37" fmla="*/ 57 h 216"/>
              <a:gd name="T38" fmla="*/ 140 w 188"/>
              <a:gd name="T39" fmla="*/ 65 h 216"/>
              <a:gd name="T40" fmla="*/ 105 w 188"/>
              <a:gd name="T41" fmla="*/ 43 h 216"/>
              <a:gd name="T42" fmla="*/ 102 w 188"/>
              <a:gd name="T43" fmla="*/ 35 h 216"/>
              <a:gd name="T44" fmla="*/ 98 w 188"/>
              <a:gd name="T45" fmla="*/ 42 h 216"/>
              <a:gd name="T46" fmla="*/ 43 w 188"/>
              <a:gd name="T47" fmla="*/ 51 h 216"/>
              <a:gd name="T48" fmla="*/ 91 w 188"/>
              <a:gd name="T49" fmla="*/ 8 h 216"/>
              <a:gd name="T50" fmla="*/ 100 w 188"/>
              <a:gd name="T51" fmla="*/ 52 h 216"/>
              <a:gd name="T52" fmla="*/ 138 w 188"/>
              <a:gd name="T53" fmla="*/ 72 h 216"/>
              <a:gd name="T54" fmla="*/ 91 w 188"/>
              <a:gd name="T55" fmla="*/ 106 h 216"/>
              <a:gd name="T56" fmla="*/ 43 w 188"/>
              <a:gd name="T57" fmla="*/ 59 h 216"/>
              <a:gd name="T58" fmla="*/ 100 w 188"/>
              <a:gd name="T59" fmla="*/ 5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216">
                <a:moveTo>
                  <a:pt x="122" y="128"/>
                </a:moveTo>
                <a:cubicBezTo>
                  <a:pt x="63" y="128"/>
                  <a:pt x="63" y="128"/>
                  <a:pt x="63" y="128"/>
                </a:cubicBezTo>
                <a:cubicBezTo>
                  <a:pt x="27" y="128"/>
                  <a:pt x="0" y="165"/>
                  <a:pt x="0" y="210"/>
                </a:cubicBezTo>
                <a:cubicBezTo>
                  <a:pt x="0" y="212"/>
                  <a:pt x="0" y="216"/>
                  <a:pt x="4" y="216"/>
                </a:cubicBezTo>
                <a:cubicBezTo>
                  <a:pt x="184" y="216"/>
                  <a:pt x="184" y="216"/>
                  <a:pt x="184" y="216"/>
                </a:cubicBezTo>
                <a:cubicBezTo>
                  <a:pt x="188" y="216"/>
                  <a:pt x="188" y="212"/>
                  <a:pt x="188" y="210"/>
                </a:cubicBezTo>
                <a:cubicBezTo>
                  <a:pt x="188" y="165"/>
                  <a:pt x="157" y="128"/>
                  <a:pt x="122" y="128"/>
                </a:cubicBezTo>
                <a:close/>
                <a:moveTo>
                  <a:pt x="8" y="208"/>
                </a:moveTo>
                <a:cubicBezTo>
                  <a:pt x="8" y="168"/>
                  <a:pt x="33" y="136"/>
                  <a:pt x="64" y="136"/>
                </a:cubicBezTo>
                <a:cubicBezTo>
                  <a:pt x="120" y="136"/>
                  <a:pt x="120" y="136"/>
                  <a:pt x="120" y="136"/>
                </a:cubicBezTo>
                <a:cubicBezTo>
                  <a:pt x="151" y="136"/>
                  <a:pt x="180" y="168"/>
                  <a:pt x="180" y="208"/>
                </a:cubicBezTo>
                <a:lnTo>
                  <a:pt x="8" y="208"/>
                </a:lnTo>
                <a:close/>
                <a:moveTo>
                  <a:pt x="91" y="114"/>
                </a:moveTo>
                <a:cubicBezTo>
                  <a:pt x="123" y="114"/>
                  <a:pt x="148" y="88"/>
                  <a:pt x="148" y="57"/>
                </a:cubicBezTo>
                <a:cubicBezTo>
                  <a:pt x="148" y="25"/>
                  <a:pt x="123" y="0"/>
                  <a:pt x="91" y="0"/>
                </a:cubicBezTo>
                <a:cubicBezTo>
                  <a:pt x="60" y="0"/>
                  <a:pt x="34" y="25"/>
                  <a:pt x="34" y="57"/>
                </a:cubicBezTo>
                <a:cubicBezTo>
                  <a:pt x="34" y="88"/>
                  <a:pt x="60" y="114"/>
                  <a:pt x="91" y="114"/>
                </a:cubicBezTo>
                <a:close/>
                <a:moveTo>
                  <a:pt x="91" y="8"/>
                </a:moveTo>
                <a:cubicBezTo>
                  <a:pt x="118" y="8"/>
                  <a:pt x="140" y="30"/>
                  <a:pt x="140" y="57"/>
                </a:cubicBezTo>
                <a:cubicBezTo>
                  <a:pt x="140" y="59"/>
                  <a:pt x="140" y="62"/>
                  <a:pt x="140" y="65"/>
                </a:cubicBezTo>
                <a:cubicBezTo>
                  <a:pt x="112" y="63"/>
                  <a:pt x="105" y="44"/>
                  <a:pt x="105" y="43"/>
                </a:cubicBezTo>
                <a:cubicBezTo>
                  <a:pt x="102" y="35"/>
                  <a:pt x="102" y="35"/>
                  <a:pt x="102" y="35"/>
                </a:cubicBezTo>
                <a:cubicBezTo>
                  <a:pt x="98" y="42"/>
                  <a:pt x="98" y="42"/>
                  <a:pt x="98" y="42"/>
                </a:cubicBezTo>
                <a:cubicBezTo>
                  <a:pt x="87" y="60"/>
                  <a:pt x="52" y="54"/>
                  <a:pt x="43" y="51"/>
                </a:cubicBezTo>
                <a:cubicBezTo>
                  <a:pt x="46" y="27"/>
                  <a:pt x="66" y="8"/>
                  <a:pt x="91" y="8"/>
                </a:cubicBezTo>
                <a:close/>
                <a:moveTo>
                  <a:pt x="100" y="52"/>
                </a:moveTo>
                <a:cubicBezTo>
                  <a:pt x="105" y="59"/>
                  <a:pt x="116" y="70"/>
                  <a:pt x="138" y="72"/>
                </a:cubicBezTo>
                <a:cubicBezTo>
                  <a:pt x="131" y="92"/>
                  <a:pt x="113" y="106"/>
                  <a:pt x="91" y="106"/>
                </a:cubicBezTo>
                <a:cubicBezTo>
                  <a:pt x="65" y="106"/>
                  <a:pt x="44" y="85"/>
                  <a:pt x="43" y="59"/>
                </a:cubicBezTo>
                <a:cubicBezTo>
                  <a:pt x="54" y="62"/>
                  <a:pt x="85" y="67"/>
                  <a:pt x="100" y="52"/>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4" name="Freeform 25"/>
          <p:cNvSpPr>
            <a:spLocks noEditPoints="1"/>
          </p:cNvSpPr>
          <p:nvPr/>
        </p:nvSpPr>
        <p:spPr bwMode="auto">
          <a:xfrm>
            <a:off x="9471279" y="2264085"/>
            <a:ext cx="368711" cy="368711"/>
          </a:xfrm>
          <a:custGeom>
            <a:avLst/>
            <a:gdLst>
              <a:gd name="T0" fmla="*/ 96 w 176"/>
              <a:gd name="T1" fmla="*/ 0 h 176"/>
              <a:gd name="T2" fmla="*/ 96 w 176"/>
              <a:gd name="T3" fmla="*/ 0 h 176"/>
              <a:gd name="T4" fmla="*/ 88 w 176"/>
              <a:gd name="T5" fmla="*/ 0 h 176"/>
              <a:gd name="T6" fmla="*/ 88 w 176"/>
              <a:gd name="T7" fmla="*/ 36 h 176"/>
              <a:gd name="T8" fmla="*/ 96 w 176"/>
              <a:gd name="T9" fmla="*/ 36 h 176"/>
              <a:gd name="T10" fmla="*/ 96 w 176"/>
              <a:gd name="T11" fmla="*/ 8 h 176"/>
              <a:gd name="T12" fmla="*/ 168 w 176"/>
              <a:gd name="T13" fmla="*/ 88 h 176"/>
              <a:gd name="T14" fmla="*/ 88 w 176"/>
              <a:gd name="T15" fmla="*/ 168 h 176"/>
              <a:gd name="T16" fmla="*/ 8 w 176"/>
              <a:gd name="T17" fmla="*/ 88 h 176"/>
              <a:gd name="T18" fmla="*/ 31 w 176"/>
              <a:gd name="T19" fmla="*/ 31 h 176"/>
              <a:gd name="T20" fmla="*/ 26 w 176"/>
              <a:gd name="T21" fmla="*/ 25 h 176"/>
              <a:gd name="T22" fmla="*/ 0 w 176"/>
              <a:gd name="T23" fmla="*/ 88 h 176"/>
              <a:gd name="T24" fmla="*/ 88 w 176"/>
              <a:gd name="T25" fmla="*/ 176 h 176"/>
              <a:gd name="T26" fmla="*/ 176 w 176"/>
              <a:gd name="T27" fmla="*/ 88 h 176"/>
              <a:gd name="T28" fmla="*/ 96 w 176"/>
              <a:gd name="T29" fmla="*/ 0 h 176"/>
              <a:gd name="T30" fmla="*/ 95 w 176"/>
              <a:gd name="T31" fmla="*/ 102 h 176"/>
              <a:gd name="T32" fmla="*/ 99 w 176"/>
              <a:gd name="T33" fmla="*/ 89 h 176"/>
              <a:gd name="T34" fmla="*/ 97 w 176"/>
              <a:gd name="T35" fmla="*/ 87 h 176"/>
              <a:gd name="T36" fmla="*/ 60 w 176"/>
              <a:gd name="T37" fmla="*/ 44 h 176"/>
              <a:gd name="T38" fmla="*/ 80 w 176"/>
              <a:gd name="T39" fmla="*/ 96 h 176"/>
              <a:gd name="T40" fmla="*/ 81 w 176"/>
              <a:gd name="T41" fmla="*/ 99 h 176"/>
              <a:gd name="T42" fmla="*/ 95 w 176"/>
              <a:gd name="T43" fmla="*/ 10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76">
                <a:moveTo>
                  <a:pt x="96" y="0"/>
                </a:moveTo>
                <a:cubicBezTo>
                  <a:pt x="96" y="0"/>
                  <a:pt x="96" y="0"/>
                  <a:pt x="96" y="0"/>
                </a:cubicBezTo>
                <a:cubicBezTo>
                  <a:pt x="88" y="0"/>
                  <a:pt x="88" y="0"/>
                  <a:pt x="88" y="0"/>
                </a:cubicBezTo>
                <a:cubicBezTo>
                  <a:pt x="88" y="36"/>
                  <a:pt x="88" y="36"/>
                  <a:pt x="88" y="36"/>
                </a:cubicBezTo>
                <a:cubicBezTo>
                  <a:pt x="96" y="36"/>
                  <a:pt x="96" y="36"/>
                  <a:pt x="96" y="36"/>
                </a:cubicBezTo>
                <a:cubicBezTo>
                  <a:pt x="96" y="8"/>
                  <a:pt x="96" y="8"/>
                  <a:pt x="96" y="8"/>
                </a:cubicBezTo>
                <a:cubicBezTo>
                  <a:pt x="136" y="12"/>
                  <a:pt x="168" y="46"/>
                  <a:pt x="168" y="88"/>
                </a:cubicBezTo>
                <a:cubicBezTo>
                  <a:pt x="168" y="132"/>
                  <a:pt x="132" y="168"/>
                  <a:pt x="88" y="168"/>
                </a:cubicBezTo>
                <a:cubicBezTo>
                  <a:pt x="44" y="168"/>
                  <a:pt x="8" y="132"/>
                  <a:pt x="8" y="88"/>
                </a:cubicBezTo>
                <a:cubicBezTo>
                  <a:pt x="8" y="66"/>
                  <a:pt x="17" y="46"/>
                  <a:pt x="31" y="31"/>
                </a:cubicBezTo>
                <a:cubicBezTo>
                  <a:pt x="26" y="25"/>
                  <a:pt x="26" y="25"/>
                  <a:pt x="26" y="25"/>
                </a:cubicBezTo>
                <a:cubicBezTo>
                  <a:pt x="10" y="41"/>
                  <a:pt x="0" y="63"/>
                  <a:pt x="0" y="88"/>
                </a:cubicBezTo>
                <a:cubicBezTo>
                  <a:pt x="0" y="136"/>
                  <a:pt x="39" y="176"/>
                  <a:pt x="88" y="176"/>
                </a:cubicBezTo>
                <a:cubicBezTo>
                  <a:pt x="137" y="176"/>
                  <a:pt x="176" y="136"/>
                  <a:pt x="176" y="88"/>
                </a:cubicBezTo>
                <a:cubicBezTo>
                  <a:pt x="176" y="42"/>
                  <a:pt x="141" y="4"/>
                  <a:pt x="96" y="0"/>
                </a:cubicBezTo>
                <a:close/>
                <a:moveTo>
                  <a:pt x="95" y="102"/>
                </a:moveTo>
                <a:cubicBezTo>
                  <a:pt x="100" y="100"/>
                  <a:pt x="101" y="94"/>
                  <a:pt x="99" y="89"/>
                </a:cubicBezTo>
                <a:cubicBezTo>
                  <a:pt x="98" y="88"/>
                  <a:pt x="97" y="87"/>
                  <a:pt x="97" y="87"/>
                </a:cubicBezTo>
                <a:cubicBezTo>
                  <a:pt x="60" y="44"/>
                  <a:pt x="60" y="44"/>
                  <a:pt x="60" y="44"/>
                </a:cubicBezTo>
                <a:cubicBezTo>
                  <a:pt x="80" y="96"/>
                  <a:pt x="80" y="96"/>
                  <a:pt x="80" y="96"/>
                </a:cubicBezTo>
                <a:cubicBezTo>
                  <a:pt x="81" y="97"/>
                  <a:pt x="81" y="98"/>
                  <a:pt x="81" y="99"/>
                </a:cubicBezTo>
                <a:cubicBezTo>
                  <a:pt x="84" y="103"/>
                  <a:pt x="90" y="105"/>
                  <a:pt x="95" y="102"/>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6" name="矩形 65"/>
          <p:cNvSpPr/>
          <p:nvPr/>
        </p:nvSpPr>
        <p:spPr>
          <a:xfrm>
            <a:off x="2241730" y="2909609"/>
            <a:ext cx="589280" cy="410845"/>
          </a:xfrm>
          <a:prstGeom prst="rect">
            <a:avLst/>
          </a:prstGeom>
        </p:spPr>
        <p:txBody>
          <a:bodyPr wrap="none">
            <a:spAutoFit/>
          </a:bodyPr>
          <a:lstStyle/>
          <a:p>
            <a:pPr algn="ctr">
              <a:lnSpc>
                <a:spcPct val="130000"/>
              </a:lnSpc>
            </a:pPr>
            <a:r>
              <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动画</a:t>
            </a:r>
            <a:endPar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7" name="矩形 66"/>
          <p:cNvSpPr/>
          <p:nvPr/>
        </p:nvSpPr>
        <p:spPr>
          <a:xfrm>
            <a:off x="4411617" y="2909609"/>
            <a:ext cx="995680" cy="410845"/>
          </a:xfrm>
          <a:prstGeom prst="rect">
            <a:avLst/>
          </a:prstGeom>
        </p:spPr>
        <p:txBody>
          <a:bodyPr wrap="none">
            <a:spAutoFit/>
          </a:bodyPr>
          <a:lstStyle/>
          <a:p>
            <a:pPr algn="ctr">
              <a:lnSpc>
                <a:spcPct val="130000"/>
              </a:lnSpc>
            </a:pPr>
            <a:r>
              <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状态</a:t>
            </a:r>
            <a:r>
              <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管理</a:t>
            </a:r>
            <a:endPar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8" name="矩形 67"/>
          <p:cNvSpPr/>
          <p:nvPr/>
        </p:nvSpPr>
        <p:spPr>
          <a:xfrm>
            <a:off x="9157795" y="2909609"/>
            <a:ext cx="995680" cy="410845"/>
          </a:xfrm>
          <a:prstGeom prst="rect">
            <a:avLst/>
          </a:prstGeom>
        </p:spPr>
        <p:txBody>
          <a:bodyPr wrap="none">
            <a:spAutoFit/>
          </a:bodyPr>
          <a:lstStyle/>
          <a:p>
            <a:pPr algn="ctr">
              <a:lnSpc>
                <a:spcPct val="130000"/>
              </a:lnSpc>
            </a:pPr>
            <a:r>
              <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项目</a:t>
            </a:r>
            <a:r>
              <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提速</a:t>
            </a:r>
            <a:endPar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9" name="矩形 68"/>
          <p:cNvSpPr/>
          <p:nvPr/>
        </p:nvSpPr>
        <p:spPr>
          <a:xfrm>
            <a:off x="6479906" y="2481872"/>
            <a:ext cx="1605280" cy="410845"/>
          </a:xfrm>
          <a:prstGeom prst="rect">
            <a:avLst/>
          </a:prstGeom>
        </p:spPr>
        <p:txBody>
          <a:bodyPr wrap="none">
            <a:spAutoFit/>
          </a:bodyPr>
          <a:lstStyle/>
          <a:p>
            <a:pPr algn="ctr">
              <a:lnSpc>
                <a:spcPct val="130000"/>
              </a:lnSpc>
            </a:pPr>
            <a:r>
              <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逻辑或组件</a:t>
            </a:r>
            <a:r>
              <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复用</a:t>
            </a:r>
            <a:endParaRPr lang="zh-CN" altLang="en-US" sz="1600" dirty="0">
              <a:solidFill>
                <a:schemeClr val="tx1">
                  <a:lumMod val="50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3" name="文本框 42"/>
          <p:cNvSpPr txBox="1"/>
          <p:nvPr/>
        </p:nvSpPr>
        <p:spPr>
          <a:xfrm>
            <a:off x="3581083" y="504825"/>
            <a:ext cx="5029200" cy="553720"/>
          </a:xfrm>
          <a:prstGeom prst="rect">
            <a:avLst/>
          </a:prstGeom>
          <a:noFill/>
        </p:spPr>
        <p:txBody>
          <a:bodyPr wrap="none" lIns="0" tIns="0" rIns="0" bIns="0" rtlCol="0">
            <a:spAutoFit/>
          </a:bodyPr>
          <a:lstStyle/>
          <a:p>
            <a:pPr algn="ctr"/>
            <a:r>
              <a:rPr lang="zh-CN" altLang="en-US" sz="3600" b="1" dirty="0">
                <a:solidFill>
                  <a:schemeClr val="accent1">
                    <a:alpha val="99000"/>
                  </a:schemeClr>
                </a:solidFill>
                <a:latin typeface="微软雅黑" panose="020B0503020204020204" pitchFamily="34" charset="-122"/>
                <a:ea typeface="微软雅黑" panose="020B0503020204020204" pitchFamily="34" charset="-122"/>
              </a:rPr>
              <a:t>用户体验及开发效率</a:t>
            </a:r>
            <a:r>
              <a:rPr lang="zh-CN" altLang="en-US" sz="3600" b="1" dirty="0">
                <a:solidFill>
                  <a:schemeClr val="accent1">
                    <a:alpha val="99000"/>
                  </a:schemeClr>
                </a:solidFill>
                <a:latin typeface="微软雅黑" panose="020B0503020204020204" pitchFamily="34" charset="-122"/>
                <a:ea typeface="微软雅黑" panose="020B0503020204020204" pitchFamily="34" charset="-122"/>
              </a:rPr>
              <a:t>扩展</a:t>
            </a:r>
            <a:endParaRPr lang="zh-CN" altLang="en-US" sz="3600" b="1" dirty="0">
              <a:solidFill>
                <a:schemeClr val="accent1">
                  <a:alpha val="99000"/>
                </a:schemeClr>
              </a:solidFill>
              <a:latin typeface="微软雅黑" panose="020B0503020204020204" pitchFamily="34" charset="-122"/>
              <a:ea typeface="微软雅黑" panose="020B0503020204020204" pitchFamily="34" charset="-122"/>
            </a:endParaRPr>
          </a:p>
        </p:txBody>
      </p:sp>
      <p:sp>
        <p:nvSpPr>
          <p:cNvPr id="3" name="Freeform 190"/>
          <p:cNvSpPr>
            <a:spLocks noEditPoints="1"/>
          </p:cNvSpPr>
          <p:nvPr/>
        </p:nvSpPr>
        <p:spPr bwMode="auto">
          <a:xfrm>
            <a:off x="7008556" y="1928599"/>
            <a:ext cx="488101" cy="445964"/>
          </a:xfrm>
          <a:custGeom>
            <a:avLst/>
            <a:gdLst>
              <a:gd name="T0" fmla="*/ 100 w 232"/>
              <a:gd name="T1" fmla="*/ 95 h 212"/>
              <a:gd name="T2" fmla="*/ 76 w 232"/>
              <a:gd name="T3" fmla="*/ 85 h 212"/>
              <a:gd name="T4" fmla="*/ 37 w 232"/>
              <a:gd name="T5" fmla="*/ 104 h 212"/>
              <a:gd name="T6" fmla="*/ 20 w 232"/>
              <a:gd name="T7" fmla="*/ 121 h 212"/>
              <a:gd name="T8" fmla="*/ 0 w 232"/>
              <a:gd name="T9" fmla="*/ 160 h 212"/>
              <a:gd name="T10" fmla="*/ 10 w 232"/>
              <a:gd name="T11" fmla="*/ 185 h 212"/>
              <a:gd name="T12" fmla="*/ 52 w 232"/>
              <a:gd name="T13" fmla="*/ 199 h 212"/>
              <a:gd name="T14" fmla="*/ 76 w 232"/>
              <a:gd name="T15" fmla="*/ 199 h 212"/>
              <a:gd name="T16" fmla="*/ 117 w 232"/>
              <a:gd name="T17" fmla="*/ 185 h 212"/>
              <a:gd name="T18" fmla="*/ 127 w 232"/>
              <a:gd name="T19" fmla="*/ 160 h 212"/>
              <a:gd name="T20" fmla="*/ 108 w 232"/>
              <a:gd name="T21" fmla="*/ 121 h 212"/>
              <a:gd name="T22" fmla="*/ 107 w 232"/>
              <a:gd name="T23" fmla="*/ 156 h 212"/>
              <a:gd name="T24" fmla="*/ 106 w 232"/>
              <a:gd name="T25" fmla="*/ 185 h 212"/>
              <a:gd name="T26" fmla="*/ 89 w 232"/>
              <a:gd name="T27" fmla="*/ 184 h 212"/>
              <a:gd name="T28" fmla="*/ 68 w 232"/>
              <a:gd name="T29" fmla="*/ 204 h 212"/>
              <a:gd name="T30" fmla="*/ 56 w 232"/>
              <a:gd name="T31" fmla="*/ 191 h 212"/>
              <a:gd name="T32" fmla="*/ 27 w 232"/>
              <a:gd name="T33" fmla="*/ 191 h 212"/>
              <a:gd name="T34" fmla="*/ 28 w 232"/>
              <a:gd name="T35" fmla="*/ 174 h 212"/>
              <a:gd name="T36" fmla="*/ 8 w 232"/>
              <a:gd name="T37" fmla="*/ 152 h 212"/>
              <a:gd name="T38" fmla="*/ 21 w 232"/>
              <a:gd name="T39" fmla="*/ 141 h 212"/>
              <a:gd name="T40" fmla="*/ 21 w 232"/>
              <a:gd name="T41" fmla="*/ 112 h 212"/>
              <a:gd name="T42" fmla="*/ 38 w 232"/>
              <a:gd name="T43" fmla="*/ 113 h 212"/>
              <a:gd name="T44" fmla="*/ 60 w 232"/>
              <a:gd name="T45" fmla="*/ 93 h 212"/>
              <a:gd name="T46" fmla="*/ 71 w 232"/>
              <a:gd name="T47" fmla="*/ 105 h 212"/>
              <a:gd name="T48" fmla="*/ 100 w 232"/>
              <a:gd name="T49" fmla="*/ 106 h 212"/>
              <a:gd name="T50" fmla="*/ 99 w 232"/>
              <a:gd name="T51" fmla="*/ 123 h 212"/>
              <a:gd name="T52" fmla="*/ 119 w 232"/>
              <a:gd name="T53" fmla="*/ 144 h 212"/>
              <a:gd name="T54" fmla="*/ 48 w 232"/>
              <a:gd name="T55" fmla="*/ 148 h 212"/>
              <a:gd name="T56" fmla="*/ 64 w 232"/>
              <a:gd name="T57" fmla="*/ 132 h 212"/>
              <a:gd name="T58" fmla="*/ 64 w 232"/>
              <a:gd name="T59" fmla="*/ 140 h 212"/>
              <a:gd name="T60" fmla="*/ 219 w 232"/>
              <a:gd name="T61" fmla="*/ 65 h 212"/>
              <a:gd name="T62" fmla="*/ 214 w 232"/>
              <a:gd name="T63" fmla="*/ 42 h 212"/>
              <a:gd name="T64" fmla="*/ 191 w 232"/>
              <a:gd name="T65" fmla="*/ 4 h 212"/>
              <a:gd name="T66" fmla="*/ 164 w 232"/>
              <a:gd name="T67" fmla="*/ 0 h 212"/>
              <a:gd name="T68" fmla="*/ 131 w 232"/>
              <a:gd name="T69" fmla="*/ 28 h 212"/>
              <a:gd name="T70" fmla="*/ 118 w 232"/>
              <a:gd name="T71" fmla="*/ 48 h 212"/>
              <a:gd name="T72" fmla="*/ 108 w 232"/>
              <a:gd name="T73" fmla="*/ 91 h 212"/>
              <a:gd name="T74" fmla="*/ 123 w 232"/>
              <a:gd name="T75" fmla="*/ 112 h 212"/>
              <a:gd name="T76" fmla="*/ 167 w 232"/>
              <a:gd name="T77" fmla="*/ 116 h 212"/>
              <a:gd name="T78" fmla="*/ 190 w 232"/>
              <a:gd name="T79" fmla="*/ 111 h 212"/>
              <a:gd name="T80" fmla="*/ 228 w 232"/>
              <a:gd name="T81" fmla="*/ 88 h 212"/>
              <a:gd name="T82" fmla="*/ 217 w 232"/>
              <a:gd name="T83" fmla="*/ 91 h 212"/>
              <a:gd name="T84" fmla="*/ 200 w 232"/>
              <a:gd name="T85" fmla="*/ 94 h 212"/>
              <a:gd name="T86" fmla="*/ 184 w 232"/>
              <a:gd name="T87" fmla="*/ 118 h 212"/>
              <a:gd name="T88" fmla="*/ 170 w 232"/>
              <a:gd name="T89" fmla="*/ 108 h 212"/>
              <a:gd name="T90" fmla="*/ 141 w 232"/>
              <a:gd name="T91" fmla="*/ 114 h 212"/>
              <a:gd name="T92" fmla="*/ 138 w 232"/>
              <a:gd name="T93" fmla="*/ 97 h 212"/>
              <a:gd name="T94" fmla="*/ 114 w 232"/>
              <a:gd name="T95" fmla="*/ 81 h 212"/>
              <a:gd name="T96" fmla="*/ 124 w 232"/>
              <a:gd name="T97" fmla="*/ 67 h 212"/>
              <a:gd name="T98" fmla="*/ 118 w 232"/>
              <a:gd name="T99" fmla="*/ 39 h 212"/>
              <a:gd name="T100" fmla="*/ 134 w 232"/>
              <a:gd name="T101" fmla="*/ 36 h 212"/>
              <a:gd name="T102" fmla="*/ 151 w 232"/>
              <a:gd name="T103" fmla="*/ 11 h 212"/>
              <a:gd name="T104" fmla="*/ 165 w 232"/>
              <a:gd name="T105" fmla="*/ 21 h 212"/>
              <a:gd name="T106" fmla="*/ 193 w 232"/>
              <a:gd name="T107" fmla="*/ 15 h 212"/>
              <a:gd name="T108" fmla="*/ 196 w 232"/>
              <a:gd name="T109" fmla="*/ 32 h 212"/>
              <a:gd name="T110" fmla="*/ 221 w 232"/>
              <a:gd name="T111" fmla="*/ 48 h 212"/>
              <a:gd name="T112" fmla="*/ 211 w 232"/>
              <a:gd name="T113" fmla="*/ 62 h 212"/>
              <a:gd name="T114" fmla="*/ 217 w 232"/>
              <a:gd name="T115" fmla="*/ 91 h 212"/>
              <a:gd name="T116" fmla="*/ 152 w 232"/>
              <a:gd name="T117" fmla="*/ 68 h 212"/>
              <a:gd name="T118" fmla="*/ 181 w 232"/>
              <a:gd name="T119" fmla="*/ 73 h 212"/>
              <a:gd name="T120" fmla="*/ 174 w 232"/>
              <a:gd name="T121" fmla="*/ 69 h 212"/>
              <a:gd name="T122" fmla="*/ 165 w 232"/>
              <a:gd name="T123" fmla="*/ 57 h 212"/>
              <a:gd name="T124" fmla="*/ 174 w 232"/>
              <a:gd name="T125" fmla="*/ 6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12">
                <a:moveTo>
                  <a:pt x="108" y="121"/>
                </a:moveTo>
                <a:cubicBezTo>
                  <a:pt x="117" y="112"/>
                  <a:pt x="117" y="112"/>
                  <a:pt x="117" y="112"/>
                </a:cubicBezTo>
                <a:cubicBezTo>
                  <a:pt x="100" y="95"/>
                  <a:pt x="100" y="95"/>
                  <a:pt x="100" y="95"/>
                </a:cubicBezTo>
                <a:cubicBezTo>
                  <a:pt x="91" y="104"/>
                  <a:pt x="91" y="104"/>
                  <a:pt x="91" y="104"/>
                </a:cubicBezTo>
                <a:cubicBezTo>
                  <a:pt x="86" y="101"/>
                  <a:pt x="81" y="99"/>
                  <a:pt x="76" y="98"/>
                </a:cubicBezTo>
                <a:cubicBezTo>
                  <a:pt x="76" y="85"/>
                  <a:pt x="76" y="85"/>
                  <a:pt x="76" y="85"/>
                </a:cubicBezTo>
                <a:cubicBezTo>
                  <a:pt x="52" y="85"/>
                  <a:pt x="52" y="85"/>
                  <a:pt x="52" y="85"/>
                </a:cubicBezTo>
                <a:cubicBezTo>
                  <a:pt x="52" y="98"/>
                  <a:pt x="52" y="98"/>
                  <a:pt x="52" y="98"/>
                </a:cubicBezTo>
                <a:cubicBezTo>
                  <a:pt x="46" y="99"/>
                  <a:pt x="41" y="101"/>
                  <a:pt x="37" y="104"/>
                </a:cubicBezTo>
                <a:cubicBezTo>
                  <a:pt x="27" y="95"/>
                  <a:pt x="27" y="95"/>
                  <a:pt x="27" y="95"/>
                </a:cubicBezTo>
                <a:cubicBezTo>
                  <a:pt x="10" y="112"/>
                  <a:pt x="10" y="112"/>
                  <a:pt x="10" y="112"/>
                </a:cubicBezTo>
                <a:cubicBezTo>
                  <a:pt x="20" y="121"/>
                  <a:pt x="20" y="121"/>
                  <a:pt x="20" y="121"/>
                </a:cubicBezTo>
                <a:cubicBezTo>
                  <a:pt x="17" y="126"/>
                  <a:pt x="15" y="131"/>
                  <a:pt x="13" y="136"/>
                </a:cubicBezTo>
                <a:cubicBezTo>
                  <a:pt x="0" y="136"/>
                  <a:pt x="0" y="136"/>
                  <a:pt x="0" y="136"/>
                </a:cubicBezTo>
                <a:cubicBezTo>
                  <a:pt x="0" y="160"/>
                  <a:pt x="0" y="160"/>
                  <a:pt x="0" y="160"/>
                </a:cubicBezTo>
                <a:cubicBezTo>
                  <a:pt x="13" y="160"/>
                  <a:pt x="13" y="160"/>
                  <a:pt x="13" y="160"/>
                </a:cubicBezTo>
                <a:cubicBezTo>
                  <a:pt x="15" y="166"/>
                  <a:pt x="17" y="171"/>
                  <a:pt x="20" y="175"/>
                </a:cubicBezTo>
                <a:cubicBezTo>
                  <a:pt x="10" y="185"/>
                  <a:pt x="10" y="185"/>
                  <a:pt x="10" y="185"/>
                </a:cubicBezTo>
                <a:cubicBezTo>
                  <a:pt x="27" y="202"/>
                  <a:pt x="27" y="202"/>
                  <a:pt x="27" y="202"/>
                </a:cubicBezTo>
                <a:cubicBezTo>
                  <a:pt x="37" y="192"/>
                  <a:pt x="37" y="192"/>
                  <a:pt x="37" y="192"/>
                </a:cubicBezTo>
                <a:cubicBezTo>
                  <a:pt x="41" y="195"/>
                  <a:pt x="46" y="197"/>
                  <a:pt x="52" y="199"/>
                </a:cubicBezTo>
                <a:cubicBezTo>
                  <a:pt x="52" y="212"/>
                  <a:pt x="52" y="212"/>
                  <a:pt x="52" y="212"/>
                </a:cubicBezTo>
                <a:cubicBezTo>
                  <a:pt x="76" y="212"/>
                  <a:pt x="76" y="212"/>
                  <a:pt x="76" y="212"/>
                </a:cubicBezTo>
                <a:cubicBezTo>
                  <a:pt x="76" y="199"/>
                  <a:pt x="76" y="199"/>
                  <a:pt x="76" y="199"/>
                </a:cubicBezTo>
                <a:cubicBezTo>
                  <a:pt x="81" y="197"/>
                  <a:pt x="86" y="195"/>
                  <a:pt x="91" y="192"/>
                </a:cubicBezTo>
                <a:cubicBezTo>
                  <a:pt x="100" y="202"/>
                  <a:pt x="100" y="202"/>
                  <a:pt x="100" y="202"/>
                </a:cubicBezTo>
                <a:cubicBezTo>
                  <a:pt x="117" y="185"/>
                  <a:pt x="117" y="185"/>
                  <a:pt x="117" y="185"/>
                </a:cubicBezTo>
                <a:cubicBezTo>
                  <a:pt x="108" y="175"/>
                  <a:pt x="108" y="175"/>
                  <a:pt x="108" y="175"/>
                </a:cubicBezTo>
                <a:cubicBezTo>
                  <a:pt x="111" y="171"/>
                  <a:pt x="113" y="166"/>
                  <a:pt x="114" y="160"/>
                </a:cubicBezTo>
                <a:cubicBezTo>
                  <a:pt x="127" y="160"/>
                  <a:pt x="127" y="160"/>
                  <a:pt x="127" y="160"/>
                </a:cubicBezTo>
                <a:cubicBezTo>
                  <a:pt x="127" y="136"/>
                  <a:pt x="127" y="136"/>
                  <a:pt x="127" y="136"/>
                </a:cubicBezTo>
                <a:cubicBezTo>
                  <a:pt x="114" y="136"/>
                  <a:pt x="114" y="136"/>
                  <a:pt x="114" y="136"/>
                </a:cubicBezTo>
                <a:cubicBezTo>
                  <a:pt x="113" y="131"/>
                  <a:pt x="111" y="126"/>
                  <a:pt x="108" y="121"/>
                </a:cubicBezTo>
                <a:close/>
                <a:moveTo>
                  <a:pt x="119" y="152"/>
                </a:moveTo>
                <a:cubicBezTo>
                  <a:pt x="107" y="152"/>
                  <a:pt x="107" y="152"/>
                  <a:pt x="107" y="152"/>
                </a:cubicBezTo>
                <a:cubicBezTo>
                  <a:pt x="107" y="156"/>
                  <a:pt x="107" y="156"/>
                  <a:pt x="107" y="156"/>
                </a:cubicBezTo>
                <a:cubicBezTo>
                  <a:pt x="106" y="162"/>
                  <a:pt x="103" y="168"/>
                  <a:pt x="99" y="174"/>
                </a:cubicBezTo>
                <a:cubicBezTo>
                  <a:pt x="97" y="176"/>
                  <a:pt x="97" y="176"/>
                  <a:pt x="97" y="176"/>
                </a:cubicBezTo>
                <a:cubicBezTo>
                  <a:pt x="106" y="185"/>
                  <a:pt x="106" y="185"/>
                  <a:pt x="106" y="185"/>
                </a:cubicBezTo>
                <a:cubicBezTo>
                  <a:pt x="100" y="191"/>
                  <a:pt x="100" y="191"/>
                  <a:pt x="100" y="191"/>
                </a:cubicBezTo>
                <a:cubicBezTo>
                  <a:pt x="92" y="182"/>
                  <a:pt x="92" y="182"/>
                  <a:pt x="92" y="182"/>
                </a:cubicBezTo>
                <a:cubicBezTo>
                  <a:pt x="89" y="184"/>
                  <a:pt x="89" y="184"/>
                  <a:pt x="89" y="184"/>
                </a:cubicBezTo>
                <a:cubicBezTo>
                  <a:pt x="84" y="188"/>
                  <a:pt x="78" y="190"/>
                  <a:pt x="71" y="191"/>
                </a:cubicBezTo>
                <a:cubicBezTo>
                  <a:pt x="68" y="192"/>
                  <a:pt x="68" y="192"/>
                  <a:pt x="68" y="192"/>
                </a:cubicBezTo>
                <a:cubicBezTo>
                  <a:pt x="68" y="204"/>
                  <a:pt x="68" y="204"/>
                  <a:pt x="68" y="204"/>
                </a:cubicBezTo>
                <a:cubicBezTo>
                  <a:pt x="60" y="204"/>
                  <a:pt x="60" y="204"/>
                  <a:pt x="60" y="204"/>
                </a:cubicBezTo>
                <a:cubicBezTo>
                  <a:pt x="60" y="192"/>
                  <a:pt x="60" y="192"/>
                  <a:pt x="60" y="192"/>
                </a:cubicBezTo>
                <a:cubicBezTo>
                  <a:pt x="56" y="191"/>
                  <a:pt x="56" y="191"/>
                  <a:pt x="56" y="191"/>
                </a:cubicBezTo>
                <a:cubicBezTo>
                  <a:pt x="50" y="190"/>
                  <a:pt x="44" y="188"/>
                  <a:pt x="38" y="184"/>
                </a:cubicBezTo>
                <a:cubicBezTo>
                  <a:pt x="36" y="182"/>
                  <a:pt x="36" y="182"/>
                  <a:pt x="36" y="182"/>
                </a:cubicBezTo>
                <a:cubicBezTo>
                  <a:pt x="27" y="191"/>
                  <a:pt x="27" y="191"/>
                  <a:pt x="27" y="191"/>
                </a:cubicBezTo>
                <a:cubicBezTo>
                  <a:pt x="21" y="185"/>
                  <a:pt x="21" y="185"/>
                  <a:pt x="21" y="185"/>
                </a:cubicBezTo>
                <a:cubicBezTo>
                  <a:pt x="30" y="176"/>
                  <a:pt x="30" y="176"/>
                  <a:pt x="30" y="176"/>
                </a:cubicBezTo>
                <a:cubicBezTo>
                  <a:pt x="28" y="174"/>
                  <a:pt x="28" y="174"/>
                  <a:pt x="28" y="174"/>
                </a:cubicBezTo>
                <a:cubicBezTo>
                  <a:pt x="24" y="168"/>
                  <a:pt x="22" y="162"/>
                  <a:pt x="21" y="156"/>
                </a:cubicBezTo>
                <a:cubicBezTo>
                  <a:pt x="20" y="152"/>
                  <a:pt x="20" y="152"/>
                  <a:pt x="20" y="152"/>
                </a:cubicBezTo>
                <a:cubicBezTo>
                  <a:pt x="8" y="152"/>
                  <a:pt x="8" y="152"/>
                  <a:pt x="8" y="152"/>
                </a:cubicBezTo>
                <a:cubicBezTo>
                  <a:pt x="8" y="144"/>
                  <a:pt x="8" y="144"/>
                  <a:pt x="8" y="144"/>
                </a:cubicBezTo>
                <a:cubicBezTo>
                  <a:pt x="20" y="144"/>
                  <a:pt x="20" y="144"/>
                  <a:pt x="20" y="144"/>
                </a:cubicBezTo>
                <a:cubicBezTo>
                  <a:pt x="21" y="141"/>
                  <a:pt x="21" y="141"/>
                  <a:pt x="21" y="141"/>
                </a:cubicBezTo>
                <a:cubicBezTo>
                  <a:pt x="22" y="134"/>
                  <a:pt x="24" y="128"/>
                  <a:pt x="28" y="123"/>
                </a:cubicBezTo>
                <a:cubicBezTo>
                  <a:pt x="30" y="120"/>
                  <a:pt x="30" y="120"/>
                  <a:pt x="30" y="120"/>
                </a:cubicBezTo>
                <a:cubicBezTo>
                  <a:pt x="21" y="112"/>
                  <a:pt x="21" y="112"/>
                  <a:pt x="21" y="112"/>
                </a:cubicBezTo>
                <a:cubicBezTo>
                  <a:pt x="27" y="106"/>
                  <a:pt x="27" y="106"/>
                  <a:pt x="27" y="106"/>
                </a:cubicBezTo>
                <a:cubicBezTo>
                  <a:pt x="36" y="115"/>
                  <a:pt x="36" y="115"/>
                  <a:pt x="36" y="115"/>
                </a:cubicBezTo>
                <a:cubicBezTo>
                  <a:pt x="38" y="113"/>
                  <a:pt x="38" y="113"/>
                  <a:pt x="38" y="113"/>
                </a:cubicBezTo>
                <a:cubicBezTo>
                  <a:pt x="44" y="109"/>
                  <a:pt x="50" y="106"/>
                  <a:pt x="56" y="105"/>
                </a:cubicBezTo>
                <a:cubicBezTo>
                  <a:pt x="60" y="105"/>
                  <a:pt x="60" y="105"/>
                  <a:pt x="60" y="105"/>
                </a:cubicBezTo>
                <a:cubicBezTo>
                  <a:pt x="60" y="93"/>
                  <a:pt x="60" y="93"/>
                  <a:pt x="60" y="93"/>
                </a:cubicBezTo>
                <a:cubicBezTo>
                  <a:pt x="68" y="93"/>
                  <a:pt x="68" y="93"/>
                  <a:pt x="68" y="93"/>
                </a:cubicBezTo>
                <a:cubicBezTo>
                  <a:pt x="68" y="105"/>
                  <a:pt x="68" y="105"/>
                  <a:pt x="68" y="105"/>
                </a:cubicBezTo>
                <a:cubicBezTo>
                  <a:pt x="71" y="105"/>
                  <a:pt x="71" y="105"/>
                  <a:pt x="71" y="105"/>
                </a:cubicBezTo>
                <a:cubicBezTo>
                  <a:pt x="78" y="106"/>
                  <a:pt x="84" y="109"/>
                  <a:pt x="89" y="113"/>
                </a:cubicBezTo>
                <a:cubicBezTo>
                  <a:pt x="92" y="115"/>
                  <a:pt x="92" y="115"/>
                  <a:pt x="92" y="115"/>
                </a:cubicBezTo>
                <a:cubicBezTo>
                  <a:pt x="100" y="106"/>
                  <a:pt x="100" y="106"/>
                  <a:pt x="100" y="106"/>
                </a:cubicBezTo>
                <a:cubicBezTo>
                  <a:pt x="106" y="112"/>
                  <a:pt x="106" y="112"/>
                  <a:pt x="106" y="112"/>
                </a:cubicBezTo>
                <a:cubicBezTo>
                  <a:pt x="97" y="120"/>
                  <a:pt x="97" y="120"/>
                  <a:pt x="97" y="120"/>
                </a:cubicBezTo>
                <a:cubicBezTo>
                  <a:pt x="99" y="123"/>
                  <a:pt x="99" y="123"/>
                  <a:pt x="99" y="123"/>
                </a:cubicBezTo>
                <a:cubicBezTo>
                  <a:pt x="103" y="128"/>
                  <a:pt x="106" y="134"/>
                  <a:pt x="107" y="141"/>
                </a:cubicBezTo>
                <a:cubicBezTo>
                  <a:pt x="107" y="144"/>
                  <a:pt x="107" y="144"/>
                  <a:pt x="107" y="144"/>
                </a:cubicBezTo>
                <a:cubicBezTo>
                  <a:pt x="119" y="144"/>
                  <a:pt x="119" y="144"/>
                  <a:pt x="119" y="144"/>
                </a:cubicBezTo>
                <a:lnTo>
                  <a:pt x="119" y="152"/>
                </a:lnTo>
                <a:close/>
                <a:moveTo>
                  <a:pt x="64" y="132"/>
                </a:moveTo>
                <a:cubicBezTo>
                  <a:pt x="55" y="132"/>
                  <a:pt x="48" y="140"/>
                  <a:pt x="48" y="148"/>
                </a:cubicBezTo>
                <a:cubicBezTo>
                  <a:pt x="48" y="157"/>
                  <a:pt x="55" y="164"/>
                  <a:pt x="64" y="164"/>
                </a:cubicBezTo>
                <a:cubicBezTo>
                  <a:pt x="72" y="164"/>
                  <a:pt x="80" y="157"/>
                  <a:pt x="80" y="148"/>
                </a:cubicBezTo>
                <a:cubicBezTo>
                  <a:pt x="80" y="140"/>
                  <a:pt x="72" y="132"/>
                  <a:pt x="64" y="132"/>
                </a:cubicBezTo>
                <a:close/>
                <a:moveTo>
                  <a:pt x="64" y="156"/>
                </a:moveTo>
                <a:cubicBezTo>
                  <a:pt x="59" y="156"/>
                  <a:pt x="56" y="153"/>
                  <a:pt x="56" y="148"/>
                </a:cubicBezTo>
                <a:cubicBezTo>
                  <a:pt x="56" y="144"/>
                  <a:pt x="59" y="140"/>
                  <a:pt x="64" y="140"/>
                </a:cubicBezTo>
                <a:cubicBezTo>
                  <a:pt x="68" y="140"/>
                  <a:pt x="72" y="144"/>
                  <a:pt x="72" y="148"/>
                </a:cubicBezTo>
                <a:cubicBezTo>
                  <a:pt x="72" y="153"/>
                  <a:pt x="68" y="156"/>
                  <a:pt x="64" y="156"/>
                </a:cubicBezTo>
                <a:close/>
                <a:moveTo>
                  <a:pt x="219" y="65"/>
                </a:moveTo>
                <a:cubicBezTo>
                  <a:pt x="232" y="62"/>
                  <a:pt x="232" y="62"/>
                  <a:pt x="232" y="62"/>
                </a:cubicBezTo>
                <a:cubicBezTo>
                  <a:pt x="227" y="39"/>
                  <a:pt x="227" y="39"/>
                  <a:pt x="227" y="39"/>
                </a:cubicBezTo>
                <a:cubicBezTo>
                  <a:pt x="214" y="42"/>
                  <a:pt x="214" y="42"/>
                  <a:pt x="214" y="42"/>
                </a:cubicBezTo>
                <a:cubicBezTo>
                  <a:pt x="211" y="37"/>
                  <a:pt x="208" y="32"/>
                  <a:pt x="204" y="28"/>
                </a:cubicBezTo>
                <a:cubicBezTo>
                  <a:pt x="211" y="17"/>
                  <a:pt x="211" y="17"/>
                  <a:pt x="211" y="17"/>
                </a:cubicBezTo>
                <a:cubicBezTo>
                  <a:pt x="191" y="4"/>
                  <a:pt x="191" y="4"/>
                  <a:pt x="191" y="4"/>
                </a:cubicBezTo>
                <a:cubicBezTo>
                  <a:pt x="184" y="16"/>
                  <a:pt x="184" y="16"/>
                  <a:pt x="184" y="16"/>
                </a:cubicBezTo>
                <a:cubicBezTo>
                  <a:pt x="178" y="14"/>
                  <a:pt x="173" y="13"/>
                  <a:pt x="167" y="13"/>
                </a:cubicBezTo>
                <a:cubicBezTo>
                  <a:pt x="164" y="0"/>
                  <a:pt x="164" y="0"/>
                  <a:pt x="164" y="0"/>
                </a:cubicBezTo>
                <a:cubicBezTo>
                  <a:pt x="141" y="5"/>
                  <a:pt x="141" y="5"/>
                  <a:pt x="141" y="5"/>
                </a:cubicBezTo>
                <a:cubicBezTo>
                  <a:pt x="144" y="18"/>
                  <a:pt x="144" y="18"/>
                  <a:pt x="144" y="18"/>
                </a:cubicBezTo>
                <a:cubicBezTo>
                  <a:pt x="139" y="21"/>
                  <a:pt x="135" y="24"/>
                  <a:pt x="131" y="28"/>
                </a:cubicBezTo>
                <a:cubicBezTo>
                  <a:pt x="119" y="21"/>
                  <a:pt x="119" y="21"/>
                  <a:pt x="119" y="21"/>
                </a:cubicBezTo>
                <a:cubicBezTo>
                  <a:pt x="107" y="41"/>
                  <a:pt x="107" y="41"/>
                  <a:pt x="107" y="41"/>
                </a:cubicBezTo>
                <a:cubicBezTo>
                  <a:pt x="118" y="48"/>
                  <a:pt x="118" y="48"/>
                  <a:pt x="118" y="48"/>
                </a:cubicBezTo>
                <a:cubicBezTo>
                  <a:pt x="116" y="53"/>
                  <a:pt x="116" y="59"/>
                  <a:pt x="115" y="64"/>
                </a:cubicBezTo>
                <a:cubicBezTo>
                  <a:pt x="102" y="67"/>
                  <a:pt x="102" y="67"/>
                  <a:pt x="102" y="67"/>
                </a:cubicBezTo>
                <a:cubicBezTo>
                  <a:pt x="108" y="91"/>
                  <a:pt x="108" y="91"/>
                  <a:pt x="108" y="91"/>
                </a:cubicBezTo>
                <a:cubicBezTo>
                  <a:pt x="121" y="88"/>
                  <a:pt x="121" y="88"/>
                  <a:pt x="121" y="88"/>
                </a:cubicBezTo>
                <a:cubicBezTo>
                  <a:pt x="123" y="93"/>
                  <a:pt x="127" y="97"/>
                  <a:pt x="130" y="101"/>
                </a:cubicBezTo>
                <a:cubicBezTo>
                  <a:pt x="123" y="112"/>
                  <a:pt x="123" y="112"/>
                  <a:pt x="123" y="112"/>
                </a:cubicBezTo>
                <a:cubicBezTo>
                  <a:pt x="144" y="125"/>
                  <a:pt x="144" y="125"/>
                  <a:pt x="144" y="125"/>
                </a:cubicBezTo>
                <a:cubicBezTo>
                  <a:pt x="151" y="114"/>
                  <a:pt x="151" y="114"/>
                  <a:pt x="151" y="114"/>
                </a:cubicBezTo>
                <a:cubicBezTo>
                  <a:pt x="156" y="115"/>
                  <a:pt x="161" y="116"/>
                  <a:pt x="167" y="116"/>
                </a:cubicBezTo>
                <a:cubicBezTo>
                  <a:pt x="170" y="129"/>
                  <a:pt x="170" y="129"/>
                  <a:pt x="170" y="129"/>
                </a:cubicBezTo>
                <a:cubicBezTo>
                  <a:pt x="193" y="124"/>
                  <a:pt x="193" y="124"/>
                  <a:pt x="193" y="124"/>
                </a:cubicBezTo>
                <a:cubicBezTo>
                  <a:pt x="190" y="111"/>
                  <a:pt x="190" y="111"/>
                  <a:pt x="190" y="111"/>
                </a:cubicBezTo>
                <a:cubicBezTo>
                  <a:pt x="195" y="109"/>
                  <a:pt x="200" y="105"/>
                  <a:pt x="204" y="101"/>
                </a:cubicBezTo>
                <a:cubicBezTo>
                  <a:pt x="215" y="109"/>
                  <a:pt x="215" y="109"/>
                  <a:pt x="215" y="109"/>
                </a:cubicBezTo>
                <a:cubicBezTo>
                  <a:pt x="228" y="88"/>
                  <a:pt x="228" y="88"/>
                  <a:pt x="228" y="88"/>
                </a:cubicBezTo>
                <a:cubicBezTo>
                  <a:pt x="216" y="81"/>
                  <a:pt x="216" y="81"/>
                  <a:pt x="216" y="81"/>
                </a:cubicBezTo>
                <a:cubicBezTo>
                  <a:pt x="218" y="76"/>
                  <a:pt x="219" y="70"/>
                  <a:pt x="219" y="65"/>
                </a:cubicBezTo>
                <a:close/>
                <a:moveTo>
                  <a:pt x="217" y="91"/>
                </a:moveTo>
                <a:cubicBezTo>
                  <a:pt x="212" y="98"/>
                  <a:pt x="212" y="98"/>
                  <a:pt x="212" y="98"/>
                </a:cubicBezTo>
                <a:cubicBezTo>
                  <a:pt x="202" y="91"/>
                  <a:pt x="202" y="91"/>
                  <a:pt x="202" y="91"/>
                </a:cubicBezTo>
                <a:cubicBezTo>
                  <a:pt x="200" y="94"/>
                  <a:pt x="200" y="94"/>
                  <a:pt x="200" y="94"/>
                </a:cubicBezTo>
                <a:cubicBezTo>
                  <a:pt x="196" y="99"/>
                  <a:pt x="190" y="103"/>
                  <a:pt x="184" y="105"/>
                </a:cubicBezTo>
                <a:cubicBezTo>
                  <a:pt x="181" y="106"/>
                  <a:pt x="181" y="106"/>
                  <a:pt x="181" y="106"/>
                </a:cubicBezTo>
                <a:cubicBezTo>
                  <a:pt x="184" y="118"/>
                  <a:pt x="184" y="118"/>
                  <a:pt x="184" y="118"/>
                </a:cubicBezTo>
                <a:cubicBezTo>
                  <a:pt x="176" y="120"/>
                  <a:pt x="176" y="120"/>
                  <a:pt x="176" y="120"/>
                </a:cubicBezTo>
                <a:cubicBezTo>
                  <a:pt x="173" y="108"/>
                  <a:pt x="173" y="108"/>
                  <a:pt x="173" y="108"/>
                </a:cubicBezTo>
                <a:cubicBezTo>
                  <a:pt x="170" y="108"/>
                  <a:pt x="170" y="108"/>
                  <a:pt x="170" y="108"/>
                </a:cubicBezTo>
                <a:cubicBezTo>
                  <a:pt x="163" y="109"/>
                  <a:pt x="157" y="108"/>
                  <a:pt x="151" y="105"/>
                </a:cubicBezTo>
                <a:cubicBezTo>
                  <a:pt x="147" y="104"/>
                  <a:pt x="147" y="104"/>
                  <a:pt x="147" y="104"/>
                </a:cubicBezTo>
                <a:cubicBezTo>
                  <a:pt x="141" y="114"/>
                  <a:pt x="141" y="114"/>
                  <a:pt x="141" y="114"/>
                </a:cubicBezTo>
                <a:cubicBezTo>
                  <a:pt x="134" y="110"/>
                  <a:pt x="134" y="110"/>
                  <a:pt x="134" y="110"/>
                </a:cubicBezTo>
                <a:cubicBezTo>
                  <a:pt x="141" y="100"/>
                  <a:pt x="141" y="100"/>
                  <a:pt x="141" y="100"/>
                </a:cubicBezTo>
                <a:cubicBezTo>
                  <a:pt x="138" y="97"/>
                  <a:pt x="138" y="97"/>
                  <a:pt x="138" y="97"/>
                </a:cubicBezTo>
                <a:cubicBezTo>
                  <a:pt x="133" y="93"/>
                  <a:pt x="129" y="88"/>
                  <a:pt x="127" y="82"/>
                </a:cubicBezTo>
                <a:cubicBezTo>
                  <a:pt x="126" y="78"/>
                  <a:pt x="126" y="78"/>
                  <a:pt x="126" y="78"/>
                </a:cubicBezTo>
                <a:cubicBezTo>
                  <a:pt x="114" y="81"/>
                  <a:pt x="114" y="81"/>
                  <a:pt x="114" y="81"/>
                </a:cubicBezTo>
                <a:cubicBezTo>
                  <a:pt x="112" y="73"/>
                  <a:pt x="112" y="73"/>
                  <a:pt x="112" y="73"/>
                </a:cubicBezTo>
                <a:cubicBezTo>
                  <a:pt x="124" y="71"/>
                  <a:pt x="124" y="71"/>
                  <a:pt x="124" y="71"/>
                </a:cubicBezTo>
                <a:cubicBezTo>
                  <a:pt x="124" y="67"/>
                  <a:pt x="124" y="67"/>
                  <a:pt x="124" y="67"/>
                </a:cubicBezTo>
                <a:cubicBezTo>
                  <a:pt x="123" y="61"/>
                  <a:pt x="124" y="54"/>
                  <a:pt x="127" y="48"/>
                </a:cubicBezTo>
                <a:cubicBezTo>
                  <a:pt x="128" y="45"/>
                  <a:pt x="128" y="45"/>
                  <a:pt x="128" y="45"/>
                </a:cubicBezTo>
                <a:cubicBezTo>
                  <a:pt x="118" y="39"/>
                  <a:pt x="118" y="39"/>
                  <a:pt x="118" y="39"/>
                </a:cubicBezTo>
                <a:cubicBezTo>
                  <a:pt x="122" y="32"/>
                  <a:pt x="122" y="32"/>
                  <a:pt x="122" y="32"/>
                </a:cubicBezTo>
                <a:cubicBezTo>
                  <a:pt x="132" y="38"/>
                  <a:pt x="132" y="38"/>
                  <a:pt x="132" y="38"/>
                </a:cubicBezTo>
                <a:cubicBezTo>
                  <a:pt x="134" y="36"/>
                  <a:pt x="134" y="36"/>
                  <a:pt x="134" y="36"/>
                </a:cubicBezTo>
                <a:cubicBezTo>
                  <a:pt x="139" y="31"/>
                  <a:pt x="144" y="27"/>
                  <a:pt x="150" y="24"/>
                </a:cubicBezTo>
                <a:cubicBezTo>
                  <a:pt x="153" y="23"/>
                  <a:pt x="153" y="23"/>
                  <a:pt x="153" y="23"/>
                </a:cubicBezTo>
                <a:cubicBezTo>
                  <a:pt x="151" y="11"/>
                  <a:pt x="151" y="11"/>
                  <a:pt x="151" y="11"/>
                </a:cubicBezTo>
                <a:cubicBezTo>
                  <a:pt x="158" y="10"/>
                  <a:pt x="158" y="10"/>
                  <a:pt x="158" y="10"/>
                </a:cubicBezTo>
                <a:cubicBezTo>
                  <a:pt x="161" y="21"/>
                  <a:pt x="161" y="21"/>
                  <a:pt x="161" y="21"/>
                </a:cubicBezTo>
                <a:cubicBezTo>
                  <a:pt x="165" y="21"/>
                  <a:pt x="165" y="21"/>
                  <a:pt x="165" y="21"/>
                </a:cubicBezTo>
                <a:cubicBezTo>
                  <a:pt x="171" y="21"/>
                  <a:pt x="178" y="22"/>
                  <a:pt x="184" y="24"/>
                </a:cubicBezTo>
                <a:cubicBezTo>
                  <a:pt x="187" y="26"/>
                  <a:pt x="187" y="26"/>
                  <a:pt x="187" y="26"/>
                </a:cubicBezTo>
                <a:cubicBezTo>
                  <a:pt x="193" y="15"/>
                  <a:pt x="193" y="15"/>
                  <a:pt x="193" y="15"/>
                </a:cubicBezTo>
                <a:cubicBezTo>
                  <a:pt x="200" y="20"/>
                  <a:pt x="200" y="20"/>
                  <a:pt x="200" y="20"/>
                </a:cubicBezTo>
                <a:cubicBezTo>
                  <a:pt x="194" y="30"/>
                  <a:pt x="194" y="30"/>
                  <a:pt x="194" y="30"/>
                </a:cubicBezTo>
                <a:cubicBezTo>
                  <a:pt x="196" y="32"/>
                  <a:pt x="196" y="32"/>
                  <a:pt x="196" y="32"/>
                </a:cubicBezTo>
                <a:cubicBezTo>
                  <a:pt x="201" y="36"/>
                  <a:pt x="205" y="42"/>
                  <a:pt x="208" y="48"/>
                </a:cubicBezTo>
                <a:cubicBezTo>
                  <a:pt x="209" y="51"/>
                  <a:pt x="209" y="51"/>
                  <a:pt x="209" y="51"/>
                </a:cubicBezTo>
                <a:cubicBezTo>
                  <a:pt x="221" y="48"/>
                  <a:pt x="221" y="48"/>
                  <a:pt x="221" y="48"/>
                </a:cubicBezTo>
                <a:cubicBezTo>
                  <a:pt x="222" y="56"/>
                  <a:pt x="222" y="56"/>
                  <a:pt x="222" y="56"/>
                </a:cubicBezTo>
                <a:cubicBezTo>
                  <a:pt x="211" y="59"/>
                  <a:pt x="211" y="59"/>
                  <a:pt x="211" y="59"/>
                </a:cubicBezTo>
                <a:cubicBezTo>
                  <a:pt x="211" y="62"/>
                  <a:pt x="211" y="62"/>
                  <a:pt x="211" y="62"/>
                </a:cubicBezTo>
                <a:cubicBezTo>
                  <a:pt x="211" y="69"/>
                  <a:pt x="210" y="75"/>
                  <a:pt x="208" y="81"/>
                </a:cubicBezTo>
                <a:cubicBezTo>
                  <a:pt x="206" y="84"/>
                  <a:pt x="206" y="84"/>
                  <a:pt x="206" y="84"/>
                </a:cubicBezTo>
                <a:lnTo>
                  <a:pt x="217" y="91"/>
                </a:lnTo>
                <a:close/>
                <a:moveTo>
                  <a:pt x="167" y="49"/>
                </a:moveTo>
                <a:cubicBezTo>
                  <a:pt x="166" y="49"/>
                  <a:pt x="165" y="49"/>
                  <a:pt x="164" y="49"/>
                </a:cubicBezTo>
                <a:cubicBezTo>
                  <a:pt x="155" y="51"/>
                  <a:pt x="150" y="60"/>
                  <a:pt x="152" y="68"/>
                </a:cubicBezTo>
                <a:cubicBezTo>
                  <a:pt x="153" y="76"/>
                  <a:pt x="160" y="81"/>
                  <a:pt x="167" y="81"/>
                </a:cubicBezTo>
                <a:cubicBezTo>
                  <a:pt x="168" y="81"/>
                  <a:pt x="170" y="80"/>
                  <a:pt x="171" y="80"/>
                </a:cubicBezTo>
                <a:cubicBezTo>
                  <a:pt x="175" y="79"/>
                  <a:pt x="178" y="77"/>
                  <a:pt x="181" y="73"/>
                </a:cubicBezTo>
                <a:cubicBezTo>
                  <a:pt x="183" y="70"/>
                  <a:pt x="184" y="65"/>
                  <a:pt x="183" y="61"/>
                </a:cubicBezTo>
                <a:cubicBezTo>
                  <a:pt x="181" y="54"/>
                  <a:pt x="175" y="49"/>
                  <a:pt x="167" y="49"/>
                </a:cubicBezTo>
                <a:close/>
                <a:moveTo>
                  <a:pt x="174" y="69"/>
                </a:moveTo>
                <a:cubicBezTo>
                  <a:pt x="173" y="71"/>
                  <a:pt x="171" y="72"/>
                  <a:pt x="169" y="72"/>
                </a:cubicBezTo>
                <a:cubicBezTo>
                  <a:pt x="165" y="73"/>
                  <a:pt x="160" y="71"/>
                  <a:pt x="159" y="66"/>
                </a:cubicBezTo>
                <a:cubicBezTo>
                  <a:pt x="158" y="62"/>
                  <a:pt x="161" y="58"/>
                  <a:pt x="165" y="57"/>
                </a:cubicBezTo>
                <a:cubicBezTo>
                  <a:pt x="166" y="57"/>
                  <a:pt x="167" y="57"/>
                  <a:pt x="167" y="57"/>
                </a:cubicBezTo>
                <a:cubicBezTo>
                  <a:pt x="171" y="57"/>
                  <a:pt x="174" y="59"/>
                  <a:pt x="175" y="63"/>
                </a:cubicBezTo>
                <a:cubicBezTo>
                  <a:pt x="175" y="65"/>
                  <a:pt x="175" y="67"/>
                  <a:pt x="174" y="69"/>
                </a:cubicBezTo>
                <a:close/>
              </a:path>
            </a:pathLst>
          </a:custGeom>
          <a:solidFill>
            <a:schemeClr val="accent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5" name="Freeform 132"/>
          <p:cNvSpPr>
            <a:spLocks noEditPoints="1"/>
          </p:cNvSpPr>
          <p:nvPr/>
        </p:nvSpPr>
        <p:spPr bwMode="auto">
          <a:xfrm>
            <a:off x="2369123" y="2347699"/>
            <a:ext cx="333595" cy="474055"/>
          </a:xfrm>
          <a:custGeom>
            <a:avLst/>
            <a:gdLst>
              <a:gd name="T0" fmla="*/ 78 w 160"/>
              <a:gd name="T1" fmla="*/ 0 h 228"/>
              <a:gd name="T2" fmla="*/ 4 w 160"/>
              <a:gd name="T3" fmla="*/ 56 h 228"/>
              <a:gd name="T4" fmla="*/ 0 w 160"/>
              <a:gd name="T5" fmla="*/ 79 h 228"/>
              <a:gd name="T6" fmla="*/ 27 w 160"/>
              <a:gd name="T7" fmla="*/ 135 h 228"/>
              <a:gd name="T8" fmla="*/ 30 w 160"/>
              <a:gd name="T9" fmla="*/ 137 h 228"/>
              <a:gd name="T10" fmla="*/ 49 w 160"/>
              <a:gd name="T11" fmla="*/ 165 h 228"/>
              <a:gd name="T12" fmla="*/ 58 w 160"/>
              <a:gd name="T13" fmla="*/ 165 h 228"/>
              <a:gd name="T14" fmla="*/ 35 w 160"/>
              <a:gd name="T15" fmla="*/ 131 h 228"/>
              <a:gd name="T16" fmla="*/ 32 w 160"/>
              <a:gd name="T17" fmla="*/ 129 h 228"/>
              <a:gd name="T18" fmla="*/ 8 w 160"/>
              <a:gd name="T19" fmla="*/ 79 h 228"/>
              <a:gd name="T20" fmla="*/ 11 w 160"/>
              <a:gd name="T21" fmla="*/ 58 h 228"/>
              <a:gd name="T22" fmla="*/ 78 w 160"/>
              <a:gd name="T23" fmla="*/ 8 h 228"/>
              <a:gd name="T24" fmla="*/ 152 w 160"/>
              <a:gd name="T25" fmla="*/ 77 h 228"/>
              <a:gd name="T26" fmla="*/ 148 w 160"/>
              <a:gd name="T27" fmla="*/ 99 h 228"/>
              <a:gd name="T28" fmla="*/ 136 w 160"/>
              <a:gd name="T29" fmla="*/ 121 h 228"/>
              <a:gd name="T30" fmla="*/ 121 w 160"/>
              <a:gd name="T31" fmla="*/ 135 h 228"/>
              <a:gd name="T32" fmla="*/ 120 w 160"/>
              <a:gd name="T33" fmla="*/ 135 h 228"/>
              <a:gd name="T34" fmla="*/ 99 w 160"/>
              <a:gd name="T35" fmla="*/ 181 h 228"/>
              <a:gd name="T36" fmla="*/ 108 w 160"/>
              <a:gd name="T37" fmla="*/ 181 h 228"/>
              <a:gd name="T38" fmla="*/ 126 w 160"/>
              <a:gd name="T39" fmla="*/ 141 h 228"/>
              <a:gd name="T40" fmla="*/ 143 w 160"/>
              <a:gd name="T41" fmla="*/ 126 h 228"/>
              <a:gd name="T42" fmla="*/ 156 w 160"/>
              <a:gd name="T43" fmla="*/ 102 h 228"/>
              <a:gd name="T44" fmla="*/ 160 w 160"/>
              <a:gd name="T45" fmla="*/ 77 h 228"/>
              <a:gd name="T46" fmla="*/ 78 w 160"/>
              <a:gd name="T47" fmla="*/ 0 h 228"/>
              <a:gd name="T48" fmla="*/ 105 w 160"/>
              <a:gd name="T49" fmla="*/ 188 h 228"/>
              <a:gd name="T50" fmla="*/ 54 w 160"/>
              <a:gd name="T51" fmla="*/ 175 h 228"/>
              <a:gd name="T52" fmla="*/ 49 w 160"/>
              <a:gd name="T53" fmla="*/ 178 h 228"/>
              <a:gd name="T54" fmla="*/ 52 w 160"/>
              <a:gd name="T55" fmla="*/ 183 h 228"/>
              <a:gd name="T56" fmla="*/ 103 w 160"/>
              <a:gd name="T57" fmla="*/ 196 h 228"/>
              <a:gd name="T58" fmla="*/ 104 w 160"/>
              <a:gd name="T59" fmla="*/ 196 h 228"/>
              <a:gd name="T60" fmla="*/ 108 w 160"/>
              <a:gd name="T61" fmla="*/ 193 h 228"/>
              <a:gd name="T62" fmla="*/ 105 w 160"/>
              <a:gd name="T63" fmla="*/ 188 h 228"/>
              <a:gd name="T64" fmla="*/ 105 w 160"/>
              <a:gd name="T65" fmla="*/ 204 h 228"/>
              <a:gd name="T66" fmla="*/ 54 w 160"/>
              <a:gd name="T67" fmla="*/ 191 h 228"/>
              <a:gd name="T68" fmla="*/ 49 w 160"/>
              <a:gd name="T69" fmla="*/ 194 h 228"/>
              <a:gd name="T70" fmla="*/ 52 w 160"/>
              <a:gd name="T71" fmla="*/ 199 h 228"/>
              <a:gd name="T72" fmla="*/ 103 w 160"/>
              <a:gd name="T73" fmla="*/ 212 h 228"/>
              <a:gd name="T74" fmla="*/ 104 w 160"/>
              <a:gd name="T75" fmla="*/ 212 h 228"/>
              <a:gd name="T76" fmla="*/ 108 w 160"/>
              <a:gd name="T77" fmla="*/ 209 h 228"/>
              <a:gd name="T78" fmla="*/ 105 w 160"/>
              <a:gd name="T79" fmla="*/ 204 h 228"/>
              <a:gd name="T80" fmla="*/ 105 w 160"/>
              <a:gd name="T81" fmla="*/ 220 h 228"/>
              <a:gd name="T82" fmla="*/ 54 w 160"/>
              <a:gd name="T83" fmla="*/ 207 h 228"/>
              <a:gd name="T84" fmla="*/ 49 w 160"/>
              <a:gd name="T85" fmla="*/ 210 h 228"/>
              <a:gd name="T86" fmla="*/ 52 w 160"/>
              <a:gd name="T87" fmla="*/ 215 h 228"/>
              <a:gd name="T88" fmla="*/ 103 w 160"/>
              <a:gd name="T89" fmla="*/ 228 h 228"/>
              <a:gd name="T90" fmla="*/ 104 w 160"/>
              <a:gd name="T91" fmla="*/ 228 h 228"/>
              <a:gd name="T92" fmla="*/ 108 w 160"/>
              <a:gd name="T93" fmla="*/ 225 h 228"/>
              <a:gd name="T94" fmla="*/ 105 w 160"/>
              <a:gd name="T95" fmla="*/ 22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228">
                <a:moveTo>
                  <a:pt x="78" y="0"/>
                </a:moveTo>
                <a:cubicBezTo>
                  <a:pt x="44" y="0"/>
                  <a:pt x="13" y="23"/>
                  <a:pt x="4" y="56"/>
                </a:cubicBezTo>
                <a:cubicBezTo>
                  <a:pt x="1" y="63"/>
                  <a:pt x="0" y="71"/>
                  <a:pt x="0" y="79"/>
                </a:cubicBezTo>
                <a:cubicBezTo>
                  <a:pt x="0" y="112"/>
                  <a:pt x="15" y="125"/>
                  <a:pt x="27" y="135"/>
                </a:cubicBezTo>
                <a:cubicBezTo>
                  <a:pt x="28" y="136"/>
                  <a:pt x="29" y="137"/>
                  <a:pt x="30" y="137"/>
                </a:cubicBezTo>
                <a:cubicBezTo>
                  <a:pt x="39" y="145"/>
                  <a:pt x="46" y="152"/>
                  <a:pt x="49" y="165"/>
                </a:cubicBezTo>
                <a:cubicBezTo>
                  <a:pt x="58" y="165"/>
                  <a:pt x="58" y="165"/>
                  <a:pt x="58" y="165"/>
                </a:cubicBezTo>
                <a:cubicBezTo>
                  <a:pt x="54" y="149"/>
                  <a:pt x="45" y="140"/>
                  <a:pt x="35" y="131"/>
                </a:cubicBezTo>
                <a:cubicBezTo>
                  <a:pt x="34" y="130"/>
                  <a:pt x="33" y="130"/>
                  <a:pt x="32" y="129"/>
                </a:cubicBezTo>
                <a:cubicBezTo>
                  <a:pt x="21" y="119"/>
                  <a:pt x="8" y="108"/>
                  <a:pt x="8" y="79"/>
                </a:cubicBezTo>
                <a:cubicBezTo>
                  <a:pt x="8" y="72"/>
                  <a:pt x="9" y="65"/>
                  <a:pt x="11" y="58"/>
                </a:cubicBezTo>
                <a:cubicBezTo>
                  <a:pt x="20" y="29"/>
                  <a:pt x="47" y="8"/>
                  <a:pt x="78" y="8"/>
                </a:cubicBezTo>
                <a:cubicBezTo>
                  <a:pt x="117" y="8"/>
                  <a:pt x="152" y="40"/>
                  <a:pt x="152" y="77"/>
                </a:cubicBezTo>
                <a:cubicBezTo>
                  <a:pt x="152" y="85"/>
                  <a:pt x="151" y="92"/>
                  <a:pt x="148" y="99"/>
                </a:cubicBezTo>
                <a:cubicBezTo>
                  <a:pt x="146" y="107"/>
                  <a:pt x="142" y="114"/>
                  <a:pt x="136" y="121"/>
                </a:cubicBezTo>
                <a:cubicBezTo>
                  <a:pt x="132" y="126"/>
                  <a:pt x="127" y="131"/>
                  <a:pt x="121" y="135"/>
                </a:cubicBezTo>
                <a:cubicBezTo>
                  <a:pt x="120" y="135"/>
                  <a:pt x="120" y="135"/>
                  <a:pt x="120" y="135"/>
                </a:cubicBezTo>
                <a:cubicBezTo>
                  <a:pt x="105" y="149"/>
                  <a:pt x="106" y="162"/>
                  <a:pt x="99" y="181"/>
                </a:cubicBezTo>
                <a:cubicBezTo>
                  <a:pt x="108" y="181"/>
                  <a:pt x="108" y="181"/>
                  <a:pt x="108" y="181"/>
                </a:cubicBezTo>
                <a:cubicBezTo>
                  <a:pt x="115" y="164"/>
                  <a:pt x="111" y="154"/>
                  <a:pt x="126" y="141"/>
                </a:cubicBezTo>
                <a:cubicBezTo>
                  <a:pt x="132" y="137"/>
                  <a:pt x="138" y="132"/>
                  <a:pt x="143" y="126"/>
                </a:cubicBezTo>
                <a:cubicBezTo>
                  <a:pt x="149" y="119"/>
                  <a:pt x="153" y="111"/>
                  <a:pt x="156" y="102"/>
                </a:cubicBezTo>
                <a:cubicBezTo>
                  <a:pt x="159" y="94"/>
                  <a:pt x="160" y="85"/>
                  <a:pt x="160" y="77"/>
                </a:cubicBezTo>
                <a:cubicBezTo>
                  <a:pt x="160" y="35"/>
                  <a:pt x="123" y="0"/>
                  <a:pt x="78" y="0"/>
                </a:cubicBezTo>
                <a:close/>
                <a:moveTo>
                  <a:pt x="105" y="188"/>
                </a:moveTo>
                <a:cubicBezTo>
                  <a:pt x="54" y="175"/>
                  <a:pt x="54" y="175"/>
                  <a:pt x="54" y="175"/>
                </a:cubicBezTo>
                <a:cubicBezTo>
                  <a:pt x="52" y="174"/>
                  <a:pt x="50" y="176"/>
                  <a:pt x="49" y="178"/>
                </a:cubicBezTo>
                <a:cubicBezTo>
                  <a:pt x="49" y="180"/>
                  <a:pt x="50" y="182"/>
                  <a:pt x="52" y="183"/>
                </a:cubicBezTo>
                <a:cubicBezTo>
                  <a:pt x="103" y="196"/>
                  <a:pt x="103" y="196"/>
                  <a:pt x="103" y="196"/>
                </a:cubicBezTo>
                <a:cubicBezTo>
                  <a:pt x="103" y="196"/>
                  <a:pt x="103" y="196"/>
                  <a:pt x="104" y="196"/>
                </a:cubicBezTo>
                <a:cubicBezTo>
                  <a:pt x="106" y="196"/>
                  <a:pt x="107" y="195"/>
                  <a:pt x="108" y="193"/>
                </a:cubicBezTo>
                <a:cubicBezTo>
                  <a:pt x="108" y="191"/>
                  <a:pt x="107" y="189"/>
                  <a:pt x="105" y="188"/>
                </a:cubicBezTo>
                <a:close/>
                <a:moveTo>
                  <a:pt x="105" y="204"/>
                </a:moveTo>
                <a:cubicBezTo>
                  <a:pt x="54" y="191"/>
                  <a:pt x="54" y="191"/>
                  <a:pt x="54" y="191"/>
                </a:cubicBezTo>
                <a:cubicBezTo>
                  <a:pt x="52" y="190"/>
                  <a:pt x="50" y="192"/>
                  <a:pt x="49" y="194"/>
                </a:cubicBezTo>
                <a:cubicBezTo>
                  <a:pt x="49" y="196"/>
                  <a:pt x="50" y="198"/>
                  <a:pt x="52" y="199"/>
                </a:cubicBezTo>
                <a:cubicBezTo>
                  <a:pt x="103" y="212"/>
                  <a:pt x="103" y="212"/>
                  <a:pt x="103" y="212"/>
                </a:cubicBezTo>
                <a:cubicBezTo>
                  <a:pt x="103" y="212"/>
                  <a:pt x="103" y="212"/>
                  <a:pt x="104" y="212"/>
                </a:cubicBezTo>
                <a:cubicBezTo>
                  <a:pt x="106" y="212"/>
                  <a:pt x="107" y="211"/>
                  <a:pt x="108" y="209"/>
                </a:cubicBezTo>
                <a:cubicBezTo>
                  <a:pt x="108" y="207"/>
                  <a:pt x="107" y="205"/>
                  <a:pt x="105" y="204"/>
                </a:cubicBezTo>
                <a:close/>
                <a:moveTo>
                  <a:pt x="105" y="220"/>
                </a:moveTo>
                <a:cubicBezTo>
                  <a:pt x="54" y="207"/>
                  <a:pt x="54" y="207"/>
                  <a:pt x="54" y="207"/>
                </a:cubicBezTo>
                <a:cubicBezTo>
                  <a:pt x="52" y="207"/>
                  <a:pt x="50" y="208"/>
                  <a:pt x="49" y="210"/>
                </a:cubicBezTo>
                <a:cubicBezTo>
                  <a:pt x="49" y="212"/>
                  <a:pt x="50" y="214"/>
                  <a:pt x="52" y="215"/>
                </a:cubicBezTo>
                <a:cubicBezTo>
                  <a:pt x="103" y="228"/>
                  <a:pt x="103" y="228"/>
                  <a:pt x="103" y="228"/>
                </a:cubicBezTo>
                <a:cubicBezTo>
                  <a:pt x="103" y="228"/>
                  <a:pt x="103" y="228"/>
                  <a:pt x="104" y="228"/>
                </a:cubicBezTo>
                <a:cubicBezTo>
                  <a:pt x="106" y="228"/>
                  <a:pt x="107" y="227"/>
                  <a:pt x="108" y="225"/>
                </a:cubicBezTo>
                <a:cubicBezTo>
                  <a:pt x="108" y="223"/>
                  <a:pt x="107" y="221"/>
                  <a:pt x="105" y="220"/>
                </a:cubicBezTo>
                <a:close/>
              </a:path>
            </a:pathLst>
          </a:custGeom>
          <a:solidFill>
            <a:schemeClr val="accent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TOP" val="150.494"/>
  <p:tag name="LEFT" val="60.41921"/>
  <p:tag name="WIDTH" val="436.2188"/>
  <p:tag name="HEIGHT" val="58.16252"/>
  <p:tag name="SHAPEREFLECTION" val="-2.147484E+09"/>
  <p:tag name="SHAPEGLOW" val="0"/>
  <p:tag name="SOFTEDGE" val="0"/>
  <p:tag name="FONTSIZE" val="48"/>
  <p:tag name="MARGINBOTTOM" val="0"/>
  <p:tag name="MARGINLEFT" val="0"/>
  <p:tag name="MARGINRIGHT" val="0"/>
  <p:tag name="MARGINTOP" val="0"/>
  <p:tag name="LINERULEAFTER" val="0"/>
  <p:tag name="TEXTREFLECTION" val="-2.147484E+09"/>
  <p:tag name="TEXTGLOW" val="0"/>
</p:tagLst>
</file>

<file path=ppt/tags/tag10.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11.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12.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13.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14.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15.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16.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17.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18.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19.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2.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20.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21.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22.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23.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24.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25.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26.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27.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28.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29.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3.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30.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31.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32.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33.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34.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35.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36.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37.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38.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39.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4.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40.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5.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6.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ags/tag7.xml><?xml version="1.0" encoding="utf-8"?>
<p:tagLst xmlns:p="http://schemas.openxmlformats.org/presentationml/2006/main">
  <p:tag name="TOP" val="296.8645"/>
  <p:tag name="LEFT" val="434.625"/>
  <p:tag name="WIDTH" val="97.56898"/>
  <p:tag name="HEIGHT" val="28.86417"/>
  <p:tag name="SHAPEREFLECTION" val="-2.147484E+09"/>
  <p:tag name="SHAPEGLOW" val="0"/>
  <p:tag name="SOFTEDGE" val="0"/>
  <p:tag name="FONTSIZE" val="18"/>
  <p:tag name="MARGINBOTTOM" val="0"/>
  <p:tag name="MARGINLEFT" val="0"/>
  <p:tag name="MARGINRIGHT" val="0"/>
  <p:tag name="MARGINTOP" val="0"/>
  <p:tag name="LINERULEAFTER" val="0"/>
  <p:tag name="TEXTREFLECTION" val="-2.147484E+09"/>
  <p:tag name="TEXTGLOW" val="0"/>
</p:tagLst>
</file>

<file path=ppt/tags/tag8.xml><?xml version="1.0" encoding="utf-8"?>
<p:tagLst xmlns:p="http://schemas.openxmlformats.org/presentationml/2006/main">
  <p:tag name="TOP" val="176.9458"/>
  <p:tag name="LEFT" val="454.5"/>
  <p:tag name="WIDTH" val="51"/>
  <p:tag name="HEIGHT" val="51"/>
  <p:tag name="SHADOWBLUR" val="22.1"/>
  <p:tag name="SHADOWOFFSETX" val="18.7"/>
  <p:tag name="SHADOWOFFSETY" val="0"/>
  <p:tag name="SHADOWSIZE" val="96"/>
  <p:tag name="SHAPEREFLECTION" val="-2.147484E+09"/>
  <p:tag name="SHAPEGLOW" val="0"/>
  <p:tag name="SOFTEDGE" val="0"/>
  <p:tag name="FONTSIZE" val="15.3"/>
  <p:tag name="MARGINBOTTOM" val="3.06"/>
  <p:tag name="MARGINLEFT" val="6.12"/>
  <p:tag name="MARGINRIGHT" val="6.12"/>
  <p:tag name="MARGINTOP" val="3.06"/>
  <p:tag name="LINERULEAFTER" val="0"/>
  <p:tag name="TEXTREFLECTION" val="-2.147484E+09"/>
  <p:tag name="TEXTGLOW" val="0"/>
</p:tagLst>
</file>

<file path=ppt/tags/tag9.xml><?xml version="1.0" encoding="utf-8"?>
<p:tagLst xmlns:p="http://schemas.openxmlformats.org/presentationml/2006/main">
  <p:tag name="TOP" val="177.2165"/>
  <p:tag name="LEFT" val="463.1665"/>
  <p:tag name="WIDTH" val="33.66693"/>
  <p:tag name="HEIGHT" val="43.61457"/>
  <p:tag name="SHAPEREFLECTION" val="-2.147484E+09"/>
  <p:tag name="SHAPEGLOW" val="0"/>
  <p:tag name="SOFTEDGE" val="0"/>
  <p:tag name="FONTSIZE" val="27.2"/>
  <p:tag name="MARGINBOTTOM" val="0"/>
  <p:tag name="MARGINLEFT" val="0"/>
  <p:tag name="MARGINRIGHT" val="0"/>
  <p:tag name="MARGINTOP" val="0"/>
  <p:tag name="LINERULEAFTER" val="0"/>
  <p:tag name="TEXTREFLECTION" val="-2.147484E+09"/>
  <p:tag name="TEXTGLOW" val="0"/>
</p:tagLst>
</file>

<file path=ppt/theme/theme1.xml><?xml version="1.0" encoding="utf-8"?>
<a:theme xmlns:a="http://schemas.openxmlformats.org/drawingml/2006/main" name="标准1">
  <a:themeElements>
    <a:clrScheme name="自定义 8">
      <a:dk1>
        <a:sysClr val="windowText" lastClr="000000"/>
      </a:dk1>
      <a:lt1>
        <a:sysClr val="window" lastClr="FFFFFF"/>
      </a:lt1>
      <a:dk2>
        <a:srgbClr val="44546A"/>
      </a:dk2>
      <a:lt2>
        <a:srgbClr val="E7E6E6"/>
      </a:lt2>
      <a:accent1>
        <a:srgbClr val="00B1E7"/>
      </a:accent1>
      <a:accent2>
        <a:srgbClr val="0070AC"/>
      </a:accent2>
      <a:accent3>
        <a:srgbClr val="94D9F8"/>
      </a:accent3>
      <a:accent4>
        <a:srgbClr val="D79A63"/>
      </a:accent4>
      <a:accent5>
        <a:srgbClr val="DCA67A"/>
      </a:accent5>
      <a:accent6>
        <a:srgbClr val="E1AF8A"/>
      </a:accent6>
      <a:hlink>
        <a:srgbClr val="0563C1"/>
      </a:hlink>
      <a:folHlink>
        <a:srgbClr val="954F72"/>
      </a:folHlink>
    </a:clrScheme>
    <a:fontScheme name="标准1">
      <a:majorFont>
        <a:latin typeface="阿里巴巴普惠体 B"/>
        <a:ea typeface="阿里巴巴普惠体 B"/>
        <a:cs typeface=""/>
      </a:majorFont>
      <a:minorFont>
        <a:latin typeface="阿里巴巴普惠体 R"/>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
  <a:themeElements>
    <a:clrScheme name="自定义 1">
      <a:dk1>
        <a:sysClr val="windowText" lastClr="000000"/>
      </a:dk1>
      <a:lt1>
        <a:sysClr val="window" lastClr="FFFFFF"/>
      </a:lt1>
      <a:dk2>
        <a:srgbClr val="44546A"/>
      </a:dk2>
      <a:lt2>
        <a:srgbClr val="E7E6E6"/>
      </a:lt2>
      <a:accent1>
        <a:srgbClr val="0673FA"/>
      </a:accent1>
      <a:accent2>
        <a:srgbClr val="0258EE"/>
      </a:accent2>
      <a:accent3>
        <a:srgbClr val="A5A5A5"/>
      </a:accent3>
      <a:accent4>
        <a:srgbClr val="FFC000"/>
      </a:accent4>
      <a:accent5>
        <a:srgbClr val="5B9BD5"/>
      </a:accent5>
      <a:accent6>
        <a:srgbClr val="70AD47"/>
      </a:accent6>
      <a:hlink>
        <a:srgbClr val="0563C1"/>
      </a:hlink>
      <a:folHlink>
        <a:srgbClr val="954F72"/>
      </a:folHlink>
    </a:clrScheme>
    <a:fontScheme name="思源宋体">
      <a:majorFont>
        <a:latin typeface="微软雅黑"/>
        <a:ea typeface="思源宋体 CN Heavy"/>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gs>
            <a:gs pos="100000">
              <a:schemeClr val="accent2"/>
            </a:gs>
          </a:gsLst>
          <a:lin ang="27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标准1</Template>
  <TotalTime>0</TotalTime>
  <Words>968</Words>
  <Application>WPS 演示</Application>
  <PresentationFormat>宽屏</PresentationFormat>
  <Paragraphs>170</Paragraphs>
  <Slides>13</Slides>
  <Notes>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13</vt:i4>
      </vt:variant>
    </vt:vector>
  </HeadingPairs>
  <TitlesOfParts>
    <vt:vector size="30" baseType="lpstr">
      <vt:lpstr>Arial</vt:lpstr>
      <vt:lpstr>宋体</vt:lpstr>
      <vt:lpstr>Wingdings</vt:lpstr>
      <vt:lpstr>微软雅黑</vt:lpstr>
      <vt:lpstr>微软雅黑 Light</vt:lpstr>
      <vt:lpstr>Arial Black</vt:lpstr>
      <vt:lpstr>思源黑体 CN Regular</vt:lpstr>
      <vt:lpstr>黑体</vt:lpstr>
      <vt:lpstr>思源黑体 Heavy</vt:lpstr>
      <vt:lpstr>阿里巴巴普惠体 R</vt:lpstr>
      <vt:lpstr>阿里巴巴普惠体 B</vt:lpstr>
      <vt:lpstr>Segoe Print</vt:lpstr>
      <vt:lpstr>Arial Unicode MS</vt:lpstr>
      <vt:lpstr>等线</vt:lpstr>
      <vt:lpstr>阿里巴巴普惠体 R</vt:lpstr>
      <vt:lpstr>标准1</vt:lpstr>
      <vt:lpstr>默认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xiang tiange02</dc:creator>
  <cp:lastModifiedBy>clark</cp:lastModifiedBy>
  <cp:revision>136</cp:revision>
  <dcterms:created xsi:type="dcterms:W3CDTF">2020-08-09T23:51:00Z</dcterms:created>
  <dcterms:modified xsi:type="dcterms:W3CDTF">2021-07-21T09:09:23Z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KSOTemplateUUID">
    <vt:lpwstr>v1.0_mb_+I2cKoXehV1Sxhmtali2Pw==</vt:lpwstr>
  </property>
  <property fmtid="{D5CDD505-2E9C-101B-9397-08002B2CF9AE}" pid="4" name="ICV">
    <vt:lpwstr>7DBE88665518402BAF547534B9E47622</vt:lpwstr>
  </property>
</Properties>
</file>